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1" r:id="rId3"/>
    <p:sldId id="257" r:id="rId4"/>
    <p:sldId id="258" r:id="rId5"/>
    <p:sldId id="269" r:id="rId6"/>
    <p:sldId id="282" r:id="rId7"/>
    <p:sldId id="260" r:id="rId8"/>
    <p:sldId id="283" r:id="rId9"/>
    <p:sldId id="284" r:id="rId10"/>
    <p:sldId id="285" r:id="rId11"/>
    <p:sldId id="286" r:id="rId12"/>
    <p:sldId id="287" r:id="rId13"/>
    <p:sldId id="288" r:id="rId14"/>
    <p:sldId id="267" r:id="rId15"/>
    <p:sldId id="289" r:id="rId16"/>
    <p:sldId id="270" r:id="rId17"/>
    <p:sldId id="290" r:id="rId18"/>
    <p:sldId id="272" r:id="rId19"/>
    <p:sldId id="273" r:id="rId20"/>
    <p:sldId id="291" r:id="rId21"/>
    <p:sldId id="275" r:id="rId22"/>
    <p:sldId id="276" r:id="rId23"/>
    <p:sldId id="292" r:id="rId24"/>
    <p:sldId id="278" r:id="rId25"/>
    <p:sldId id="279" r:id="rId26"/>
    <p:sldId id="280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6072"/>
    <a:srgbClr val="74778C"/>
    <a:srgbClr val="6ABAEC"/>
    <a:srgbClr val="EFF4F7"/>
    <a:srgbClr val="0C60C6"/>
    <a:srgbClr val="005F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46"/>
    <p:restoredTop sz="94705"/>
  </p:normalViewPr>
  <p:slideViewPr>
    <p:cSldViewPr snapToGrid="0" snapToObjects="1">
      <p:cViewPr varScale="1">
        <p:scale>
          <a:sx n="107" d="100"/>
          <a:sy n="107" d="100"/>
        </p:scale>
        <p:origin x="56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2CE589-9532-9B4A-B9D3-3B3D308ADBF2}" type="doc">
      <dgm:prSet loTypeId="urn:microsoft.com/office/officeart/2009/3/layout/Descending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14EB7163-730E-6546-92E1-5C8826FE5F81}">
      <dgm:prSet phldrT="[Текст]" custT="1"/>
      <dgm:spPr/>
      <dgm:t>
        <a:bodyPr/>
        <a:lstStyle/>
        <a:p>
          <a:r>
            <a:rPr lang="en-US" sz="1800" dirty="0">
              <a:latin typeface="Century Gothic" panose="020B0502020202020204" pitchFamily="34" charset="0"/>
            </a:rPr>
            <a:t> </a:t>
          </a:r>
          <a:r>
            <a:rPr lang="ru-RU" sz="1800" dirty="0">
              <a:latin typeface="Century Gothic" panose="020B0502020202020204" pitchFamily="34" charset="0"/>
            </a:rPr>
            <a:t>Приведение к нижнему регистру</a:t>
          </a:r>
        </a:p>
      </dgm:t>
    </dgm:pt>
    <dgm:pt modelId="{F6DFA6C1-1987-5B40-8468-E5722D94B4E1}" type="parTrans" cxnId="{70A3CA30-334D-E440-AB85-700FEFDBB153}">
      <dgm:prSet/>
      <dgm:spPr/>
      <dgm:t>
        <a:bodyPr/>
        <a:lstStyle/>
        <a:p>
          <a:endParaRPr lang="ru-RU" sz="1800">
            <a:latin typeface="Century Gothic" panose="020B0502020202020204" pitchFamily="34" charset="0"/>
          </a:endParaRPr>
        </a:p>
      </dgm:t>
    </dgm:pt>
    <dgm:pt modelId="{68401508-4450-B44C-9DFE-8707C90A55FD}" type="sibTrans" cxnId="{70A3CA30-334D-E440-AB85-700FEFDBB153}">
      <dgm:prSet/>
      <dgm:spPr/>
      <dgm:t>
        <a:bodyPr/>
        <a:lstStyle/>
        <a:p>
          <a:endParaRPr lang="ru-RU" sz="1800">
            <a:latin typeface="Century Gothic" panose="020B0502020202020204" pitchFamily="34" charset="0"/>
          </a:endParaRPr>
        </a:p>
      </dgm:t>
    </dgm:pt>
    <dgm:pt modelId="{324E31B9-5B01-C942-91AA-BE107CC2CC26}">
      <dgm:prSet phldrT="[Текст]" custT="1"/>
      <dgm:spPr/>
      <dgm:t>
        <a:bodyPr/>
        <a:lstStyle/>
        <a:p>
          <a:r>
            <a:rPr lang="ru-RU" sz="1800" dirty="0">
              <a:latin typeface="Century Gothic" panose="020B0502020202020204" pitchFamily="34" charset="0"/>
            </a:rPr>
            <a:t>Очистка/обработка специальных символов/слов</a:t>
          </a:r>
        </a:p>
      </dgm:t>
    </dgm:pt>
    <dgm:pt modelId="{3CA201D4-B864-1E40-A1FC-0F457DCE75D9}" type="parTrans" cxnId="{1FD17431-503D-EF4E-81C2-6DFC1FB1481C}">
      <dgm:prSet/>
      <dgm:spPr/>
      <dgm:t>
        <a:bodyPr/>
        <a:lstStyle/>
        <a:p>
          <a:endParaRPr lang="ru-RU" sz="1800">
            <a:latin typeface="Century Gothic" panose="020B0502020202020204" pitchFamily="34" charset="0"/>
          </a:endParaRPr>
        </a:p>
      </dgm:t>
    </dgm:pt>
    <dgm:pt modelId="{2978DEF7-1708-A449-BC43-47AB65D43F62}" type="sibTrans" cxnId="{1FD17431-503D-EF4E-81C2-6DFC1FB1481C}">
      <dgm:prSet/>
      <dgm:spPr/>
      <dgm:t>
        <a:bodyPr/>
        <a:lstStyle/>
        <a:p>
          <a:endParaRPr lang="ru-RU" sz="1800">
            <a:latin typeface="Century Gothic" panose="020B0502020202020204" pitchFamily="34" charset="0"/>
          </a:endParaRPr>
        </a:p>
      </dgm:t>
    </dgm:pt>
    <dgm:pt modelId="{CE7214F4-CEF9-064C-AE54-5C5562302A4B}">
      <dgm:prSet phldrT="[Текст]" custT="1"/>
      <dgm:spPr/>
      <dgm:t>
        <a:bodyPr/>
        <a:lstStyle/>
        <a:p>
          <a:r>
            <a:rPr lang="ru-RU" sz="1800" dirty="0">
              <a:latin typeface="Century Gothic" panose="020B0502020202020204" pitchFamily="34" charset="0"/>
            </a:rPr>
            <a:t>Удаление СТОП-слов</a:t>
          </a:r>
        </a:p>
      </dgm:t>
    </dgm:pt>
    <dgm:pt modelId="{2D64D4D4-8301-B245-92F2-36733F70D29E}" type="parTrans" cxnId="{FD31EE71-A835-3043-BBCC-F26D97F5F931}">
      <dgm:prSet/>
      <dgm:spPr/>
      <dgm:t>
        <a:bodyPr/>
        <a:lstStyle/>
        <a:p>
          <a:endParaRPr lang="ru-RU" sz="1800">
            <a:latin typeface="Century Gothic" panose="020B0502020202020204" pitchFamily="34" charset="0"/>
          </a:endParaRPr>
        </a:p>
      </dgm:t>
    </dgm:pt>
    <dgm:pt modelId="{0FC414EC-0DC6-F548-BB86-583819E0E390}" type="sibTrans" cxnId="{FD31EE71-A835-3043-BBCC-F26D97F5F931}">
      <dgm:prSet/>
      <dgm:spPr/>
      <dgm:t>
        <a:bodyPr/>
        <a:lstStyle/>
        <a:p>
          <a:endParaRPr lang="ru-RU" sz="1800">
            <a:latin typeface="Century Gothic" panose="020B0502020202020204" pitchFamily="34" charset="0"/>
          </a:endParaRPr>
        </a:p>
      </dgm:t>
    </dgm:pt>
    <dgm:pt modelId="{1EA661C0-C041-4C46-A179-9ADBFEF310E0}">
      <dgm:prSet phldrT="[Текст]" custT="1"/>
      <dgm:spPr/>
      <dgm:t>
        <a:bodyPr/>
        <a:lstStyle/>
        <a:p>
          <a:r>
            <a:rPr lang="ru-RU" sz="1800" dirty="0" err="1">
              <a:latin typeface="Century Gothic" panose="020B0502020202020204" pitchFamily="34" charset="0"/>
            </a:rPr>
            <a:t>Токенизация</a:t>
          </a:r>
          <a:endParaRPr lang="ru-RU" sz="1800" dirty="0">
            <a:latin typeface="Century Gothic" panose="020B0502020202020204" pitchFamily="34" charset="0"/>
          </a:endParaRPr>
        </a:p>
      </dgm:t>
    </dgm:pt>
    <dgm:pt modelId="{C787C846-6F0B-4E41-AA33-08B5A344345B}" type="parTrans" cxnId="{BF8422DD-0538-4D4C-AB5B-1B1BA0355697}">
      <dgm:prSet/>
      <dgm:spPr/>
      <dgm:t>
        <a:bodyPr/>
        <a:lstStyle/>
        <a:p>
          <a:endParaRPr lang="ru-RU" sz="1800">
            <a:latin typeface="Century Gothic" panose="020B0502020202020204" pitchFamily="34" charset="0"/>
          </a:endParaRPr>
        </a:p>
      </dgm:t>
    </dgm:pt>
    <dgm:pt modelId="{5E7704FF-FE33-B740-8EC8-16ECA739A66C}" type="sibTrans" cxnId="{BF8422DD-0538-4D4C-AB5B-1B1BA0355697}">
      <dgm:prSet/>
      <dgm:spPr/>
      <dgm:t>
        <a:bodyPr/>
        <a:lstStyle/>
        <a:p>
          <a:endParaRPr lang="ru-RU" sz="1800">
            <a:latin typeface="Century Gothic" panose="020B0502020202020204" pitchFamily="34" charset="0"/>
          </a:endParaRPr>
        </a:p>
      </dgm:t>
    </dgm:pt>
    <dgm:pt modelId="{21778A38-AD89-5C46-86EB-8626C3180FEF}">
      <dgm:prSet phldrT="[Текст]" custT="1"/>
      <dgm:spPr/>
      <dgm:t>
        <a:bodyPr/>
        <a:lstStyle/>
        <a:p>
          <a:r>
            <a:rPr lang="ru-RU" sz="1800" dirty="0" err="1">
              <a:latin typeface="Century Gothic" panose="020B0502020202020204" pitchFamily="34" charset="0"/>
            </a:rPr>
            <a:t>Лемматизация</a:t>
          </a:r>
          <a:r>
            <a:rPr lang="ru-RU" sz="1800" dirty="0">
              <a:latin typeface="Century Gothic" panose="020B0502020202020204" pitchFamily="34" charset="0"/>
            </a:rPr>
            <a:t>/</a:t>
          </a:r>
          <a:r>
            <a:rPr lang="ru-RU" sz="1800" dirty="0" err="1">
              <a:latin typeface="Century Gothic" panose="020B0502020202020204" pitchFamily="34" charset="0"/>
            </a:rPr>
            <a:t>Стемминг</a:t>
          </a:r>
          <a:endParaRPr lang="ru-RU" sz="1800" dirty="0">
            <a:latin typeface="Century Gothic" panose="020B0502020202020204" pitchFamily="34" charset="0"/>
          </a:endParaRPr>
        </a:p>
      </dgm:t>
    </dgm:pt>
    <dgm:pt modelId="{F92D5DC2-241C-2642-B3ED-486373681D95}" type="parTrans" cxnId="{5ED1B3EC-267F-A140-80D7-65DFC7AFDAEC}">
      <dgm:prSet/>
      <dgm:spPr/>
      <dgm:t>
        <a:bodyPr/>
        <a:lstStyle/>
        <a:p>
          <a:endParaRPr lang="ru-RU" sz="1800">
            <a:latin typeface="Century Gothic" panose="020B0502020202020204" pitchFamily="34" charset="0"/>
          </a:endParaRPr>
        </a:p>
      </dgm:t>
    </dgm:pt>
    <dgm:pt modelId="{A0401F0B-021D-4348-8AF4-36373A447CCB}" type="sibTrans" cxnId="{5ED1B3EC-267F-A140-80D7-65DFC7AFDAEC}">
      <dgm:prSet/>
      <dgm:spPr/>
      <dgm:t>
        <a:bodyPr/>
        <a:lstStyle/>
        <a:p>
          <a:endParaRPr lang="ru-RU" sz="1800">
            <a:latin typeface="Century Gothic" panose="020B0502020202020204" pitchFamily="34" charset="0"/>
          </a:endParaRPr>
        </a:p>
      </dgm:t>
    </dgm:pt>
    <dgm:pt modelId="{B5666E27-7BA1-C141-B803-091994F3B16D}" type="pres">
      <dgm:prSet presAssocID="{542CE589-9532-9B4A-B9D3-3B3D308ADBF2}" presName="Name0" presStyleCnt="0">
        <dgm:presLayoutVars>
          <dgm:chMax val="7"/>
          <dgm:chPref val="5"/>
        </dgm:presLayoutVars>
      </dgm:prSet>
      <dgm:spPr/>
    </dgm:pt>
    <dgm:pt modelId="{0A4E94EA-5226-7544-BA0D-A94CF7543333}" type="pres">
      <dgm:prSet presAssocID="{542CE589-9532-9B4A-B9D3-3B3D308ADBF2}" presName="arrowNode" presStyleLbl="node1" presStyleIdx="0" presStyleCnt="1"/>
      <dgm:spPr/>
    </dgm:pt>
    <dgm:pt modelId="{835AB3C8-D43B-5748-B51D-E9F7C489DB52}" type="pres">
      <dgm:prSet presAssocID="{14EB7163-730E-6546-92E1-5C8826FE5F81}" presName="txNode1" presStyleLbl="revTx" presStyleIdx="0" presStyleCnt="5">
        <dgm:presLayoutVars>
          <dgm:bulletEnabled val="1"/>
        </dgm:presLayoutVars>
      </dgm:prSet>
      <dgm:spPr/>
    </dgm:pt>
    <dgm:pt modelId="{FF8F8F14-B32F-804F-8FB3-21F4D2CC72BE}" type="pres">
      <dgm:prSet presAssocID="{324E31B9-5B01-C942-91AA-BE107CC2CC26}" presName="txNode2" presStyleLbl="revTx" presStyleIdx="1" presStyleCnt="5">
        <dgm:presLayoutVars>
          <dgm:bulletEnabled val="1"/>
        </dgm:presLayoutVars>
      </dgm:prSet>
      <dgm:spPr/>
    </dgm:pt>
    <dgm:pt modelId="{16542F2A-8F8F-1C49-B68C-06D6796F8FE7}" type="pres">
      <dgm:prSet presAssocID="{2978DEF7-1708-A449-BC43-47AB65D43F62}" presName="dotNode2" presStyleCnt="0"/>
      <dgm:spPr/>
    </dgm:pt>
    <dgm:pt modelId="{5FE54644-AEE4-7E4A-89AE-0B07E741ED79}" type="pres">
      <dgm:prSet presAssocID="{2978DEF7-1708-A449-BC43-47AB65D43F62}" presName="dotRepeatNode" presStyleLbl="fgShp" presStyleIdx="0" presStyleCnt="3"/>
      <dgm:spPr/>
    </dgm:pt>
    <dgm:pt modelId="{AA42160A-E91F-8148-A351-C7366A024DFD}" type="pres">
      <dgm:prSet presAssocID="{CE7214F4-CEF9-064C-AE54-5C5562302A4B}" presName="txNode3" presStyleLbl="revTx" presStyleIdx="2" presStyleCnt="5">
        <dgm:presLayoutVars>
          <dgm:bulletEnabled val="1"/>
        </dgm:presLayoutVars>
      </dgm:prSet>
      <dgm:spPr/>
    </dgm:pt>
    <dgm:pt modelId="{78A0CD08-5FE6-2D4A-AF7B-67271B9A6E72}" type="pres">
      <dgm:prSet presAssocID="{0FC414EC-0DC6-F548-BB86-583819E0E390}" presName="dotNode3" presStyleCnt="0"/>
      <dgm:spPr/>
    </dgm:pt>
    <dgm:pt modelId="{442E5933-627F-944F-A284-A4A678C6F787}" type="pres">
      <dgm:prSet presAssocID="{0FC414EC-0DC6-F548-BB86-583819E0E390}" presName="dotRepeatNode" presStyleLbl="fgShp" presStyleIdx="1" presStyleCnt="3"/>
      <dgm:spPr/>
    </dgm:pt>
    <dgm:pt modelId="{705C25E8-8BD7-B64E-98B6-15F34AE32CD5}" type="pres">
      <dgm:prSet presAssocID="{1EA661C0-C041-4C46-A179-9ADBFEF310E0}" presName="txNode4" presStyleLbl="revTx" presStyleIdx="3" presStyleCnt="5">
        <dgm:presLayoutVars>
          <dgm:bulletEnabled val="1"/>
        </dgm:presLayoutVars>
      </dgm:prSet>
      <dgm:spPr/>
    </dgm:pt>
    <dgm:pt modelId="{6EF58ADA-E8F2-A543-AED5-1F1B109E286D}" type="pres">
      <dgm:prSet presAssocID="{5E7704FF-FE33-B740-8EC8-16ECA739A66C}" presName="dotNode4" presStyleCnt="0"/>
      <dgm:spPr/>
    </dgm:pt>
    <dgm:pt modelId="{C10B2438-BA9E-6B4E-947F-4605C9CD6C7A}" type="pres">
      <dgm:prSet presAssocID="{5E7704FF-FE33-B740-8EC8-16ECA739A66C}" presName="dotRepeatNode" presStyleLbl="fgShp" presStyleIdx="2" presStyleCnt="3"/>
      <dgm:spPr/>
    </dgm:pt>
    <dgm:pt modelId="{DD81B0AC-4041-2A45-B13E-37CA659FA29F}" type="pres">
      <dgm:prSet presAssocID="{21778A38-AD89-5C46-86EB-8626C3180FEF}" presName="txNode5" presStyleLbl="revTx" presStyleIdx="4" presStyleCnt="5" custScaleX="126480">
        <dgm:presLayoutVars>
          <dgm:bulletEnabled val="1"/>
        </dgm:presLayoutVars>
      </dgm:prSet>
      <dgm:spPr/>
    </dgm:pt>
  </dgm:ptLst>
  <dgm:cxnLst>
    <dgm:cxn modelId="{77552612-E2DA-4371-AF10-884CECEC5CFF}" type="presOf" srcId="{542CE589-9532-9B4A-B9D3-3B3D308ADBF2}" destId="{B5666E27-7BA1-C141-B803-091994F3B16D}" srcOrd="0" destOrd="0" presId="urn:microsoft.com/office/officeart/2009/3/layout/DescendingProcess"/>
    <dgm:cxn modelId="{02D37C23-489B-4838-8E2A-7276B68734C9}" type="presOf" srcId="{CE7214F4-CEF9-064C-AE54-5C5562302A4B}" destId="{AA42160A-E91F-8148-A351-C7366A024DFD}" srcOrd="0" destOrd="0" presId="urn:microsoft.com/office/officeart/2009/3/layout/DescendingProcess"/>
    <dgm:cxn modelId="{70A3CA30-334D-E440-AB85-700FEFDBB153}" srcId="{542CE589-9532-9B4A-B9D3-3B3D308ADBF2}" destId="{14EB7163-730E-6546-92E1-5C8826FE5F81}" srcOrd="0" destOrd="0" parTransId="{F6DFA6C1-1987-5B40-8468-E5722D94B4E1}" sibTransId="{68401508-4450-B44C-9DFE-8707C90A55FD}"/>
    <dgm:cxn modelId="{1FD17431-503D-EF4E-81C2-6DFC1FB1481C}" srcId="{542CE589-9532-9B4A-B9D3-3B3D308ADBF2}" destId="{324E31B9-5B01-C942-91AA-BE107CC2CC26}" srcOrd="1" destOrd="0" parTransId="{3CA201D4-B864-1E40-A1FC-0F457DCE75D9}" sibTransId="{2978DEF7-1708-A449-BC43-47AB65D43F62}"/>
    <dgm:cxn modelId="{77F05C57-ADA1-41C1-93D6-C0FE30623140}" type="presOf" srcId="{21778A38-AD89-5C46-86EB-8626C3180FEF}" destId="{DD81B0AC-4041-2A45-B13E-37CA659FA29F}" srcOrd="0" destOrd="0" presId="urn:microsoft.com/office/officeart/2009/3/layout/DescendingProcess"/>
    <dgm:cxn modelId="{FD31EE71-A835-3043-BBCC-F26D97F5F931}" srcId="{542CE589-9532-9B4A-B9D3-3B3D308ADBF2}" destId="{CE7214F4-CEF9-064C-AE54-5C5562302A4B}" srcOrd="2" destOrd="0" parTransId="{2D64D4D4-8301-B245-92F2-36733F70D29E}" sibTransId="{0FC414EC-0DC6-F548-BB86-583819E0E390}"/>
    <dgm:cxn modelId="{CE1E2775-7E26-404F-BDA1-E67257C8BCDA}" type="presOf" srcId="{5E7704FF-FE33-B740-8EC8-16ECA739A66C}" destId="{C10B2438-BA9E-6B4E-947F-4605C9CD6C7A}" srcOrd="0" destOrd="0" presId="urn:microsoft.com/office/officeart/2009/3/layout/DescendingProcess"/>
    <dgm:cxn modelId="{63657BAB-8EA1-41B1-971C-FEBA3642FC11}" type="presOf" srcId="{0FC414EC-0DC6-F548-BB86-583819E0E390}" destId="{442E5933-627F-944F-A284-A4A678C6F787}" srcOrd="0" destOrd="0" presId="urn:microsoft.com/office/officeart/2009/3/layout/DescendingProcess"/>
    <dgm:cxn modelId="{E6EB70CF-1A28-4A13-9CA8-F37CF6ACB845}" type="presOf" srcId="{1EA661C0-C041-4C46-A179-9ADBFEF310E0}" destId="{705C25E8-8BD7-B64E-98B6-15F34AE32CD5}" srcOrd="0" destOrd="0" presId="urn:microsoft.com/office/officeart/2009/3/layout/DescendingProcess"/>
    <dgm:cxn modelId="{2171B1D4-176D-47B1-A330-62E709F88F39}" type="presOf" srcId="{2978DEF7-1708-A449-BC43-47AB65D43F62}" destId="{5FE54644-AEE4-7E4A-89AE-0B07E741ED79}" srcOrd="0" destOrd="0" presId="urn:microsoft.com/office/officeart/2009/3/layout/DescendingProcess"/>
    <dgm:cxn modelId="{BF8422DD-0538-4D4C-AB5B-1B1BA0355697}" srcId="{542CE589-9532-9B4A-B9D3-3B3D308ADBF2}" destId="{1EA661C0-C041-4C46-A179-9ADBFEF310E0}" srcOrd="3" destOrd="0" parTransId="{C787C846-6F0B-4E41-AA33-08B5A344345B}" sibTransId="{5E7704FF-FE33-B740-8EC8-16ECA739A66C}"/>
    <dgm:cxn modelId="{23BD7FE2-8FE6-450D-9D42-DFDA76BFA898}" type="presOf" srcId="{324E31B9-5B01-C942-91AA-BE107CC2CC26}" destId="{FF8F8F14-B32F-804F-8FB3-21F4D2CC72BE}" srcOrd="0" destOrd="0" presId="urn:microsoft.com/office/officeart/2009/3/layout/DescendingProcess"/>
    <dgm:cxn modelId="{5ED1B3EC-267F-A140-80D7-65DFC7AFDAEC}" srcId="{542CE589-9532-9B4A-B9D3-3B3D308ADBF2}" destId="{21778A38-AD89-5C46-86EB-8626C3180FEF}" srcOrd="4" destOrd="0" parTransId="{F92D5DC2-241C-2642-B3ED-486373681D95}" sibTransId="{A0401F0B-021D-4348-8AF4-36373A447CCB}"/>
    <dgm:cxn modelId="{774FC8F6-A293-4338-82A7-8663D6679772}" type="presOf" srcId="{14EB7163-730E-6546-92E1-5C8826FE5F81}" destId="{835AB3C8-D43B-5748-B51D-E9F7C489DB52}" srcOrd="0" destOrd="0" presId="urn:microsoft.com/office/officeart/2009/3/layout/DescendingProcess"/>
    <dgm:cxn modelId="{4A6C841B-1AB7-4F56-B3F9-EF264CD798F1}" type="presParOf" srcId="{B5666E27-7BA1-C141-B803-091994F3B16D}" destId="{0A4E94EA-5226-7544-BA0D-A94CF7543333}" srcOrd="0" destOrd="0" presId="urn:microsoft.com/office/officeart/2009/3/layout/DescendingProcess"/>
    <dgm:cxn modelId="{EADF2616-57FB-4D71-BF5D-D0716703B03D}" type="presParOf" srcId="{B5666E27-7BA1-C141-B803-091994F3B16D}" destId="{835AB3C8-D43B-5748-B51D-E9F7C489DB52}" srcOrd="1" destOrd="0" presId="urn:microsoft.com/office/officeart/2009/3/layout/DescendingProcess"/>
    <dgm:cxn modelId="{2EBE1485-240B-4542-AFFB-FE9C7FA25C16}" type="presParOf" srcId="{B5666E27-7BA1-C141-B803-091994F3B16D}" destId="{FF8F8F14-B32F-804F-8FB3-21F4D2CC72BE}" srcOrd="2" destOrd="0" presId="urn:microsoft.com/office/officeart/2009/3/layout/DescendingProcess"/>
    <dgm:cxn modelId="{A4771C6D-59B9-4850-958D-2D7F247F50D9}" type="presParOf" srcId="{B5666E27-7BA1-C141-B803-091994F3B16D}" destId="{16542F2A-8F8F-1C49-B68C-06D6796F8FE7}" srcOrd="3" destOrd="0" presId="urn:microsoft.com/office/officeart/2009/3/layout/DescendingProcess"/>
    <dgm:cxn modelId="{964C61D0-0333-4037-806B-2A527E9CF161}" type="presParOf" srcId="{16542F2A-8F8F-1C49-B68C-06D6796F8FE7}" destId="{5FE54644-AEE4-7E4A-89AE-0B07E741ED79}" srcOrd="0" destOrd="0" presId="urn:microsoft.com/office/officeart/2009/3/layout/DescendingProcess"/>
    <dgm:cxn modelId="{0D70A933-D05D-440D-B400-28FC6FA2400A}" type="presParOf" srcId="{B5666E27-7BA1-C141-B803-091994F3B16D}" destId="{AA42160A-E91F-8148-A351-C7366A024DFD}" srcOrd="4" destOrd="0" presId="urn:microsoft.com/office/officeart/2009/3/layout/DescendingProcess"/>
    <dgm:cxn modelId="{6A3B23EA-60DF-4E5B-AF8A-03F44302A757}" type="presParOf" srcId="{B5666E27-7BA1-C141-B803-091994F3B16D}" destId="{78A0CD08-5FE6-2D4A-AF7B-67271B9A6E72}" srcOrd="5" destOrd="0" presId="urn:microsoft.com/office/officeart/2009/3/layout/DescendingProcess"/>
    <dgm:cxn modelId="{E779195C-9EC4-4C00-A273-33082671F2D7}" type="presParOf" srcId="{78A0CD08-5FE6-2D4A-AF7B-67271B9A6E72}" destId="{442E5933-627F-944F-A284-A4A678C6F787}" srcOrd="0" destOrd="0" presId="urn:microsoft.com/office/officeart/2009/3/layout/DescendingProcess"/>
    <dgm:cxn modelId="{58DA732F-8E78-4D90-8DF7-744C8A7E57B2}" type="presParOf" srcId="{B5666E27-7BA1-C141-B803-091994F3B16D}" destId="{705C25E8-8BD7-B64E-98B6-15F34AE32CD5}" srcOrd="6" destOrd="0" presId="urn:microsoft.com/office/officeart/2009/3/layout/DescendingProcess"/>
    <dgm:cxn modelId="{2C0C7D64-B74E-4594-8D00-1AB67B2AE220}" type="presParOf" srcId="{B5666E27-7BA1-C141-B803-091994F3B16D}" destId="{6EF58ADA-E8F2-A543-AED5-1F1B109E286D}" srcOrd="7" destOrd="0" presId="urn:microsoft.com/office/officeart/2009/3/layout/DescendingProcess"/>
    <dgm:cxn modelId="{66F7F08E-EE42-452E-8C1B-7CCBE537BC18}" type="presParOf" srcId="{6EF58ADA-E8F2-A543-AED5-1F1B109E286D}" destId="{C10B2438-BA9E-6B4E-947F-4605C9CD6C7A}" srcOrd="0" destOrd="0" presId="urn:microsoft.com/office/officeart/2009/3/layout/DescendingProcess"/>
    <dgm:cxn modelId="{7ABB367F-5FC2-40C8-A99B-EF838D367BC0}" type="presParOf" srcId="{B5666E27-7BA1-C141-B803-091994F3B16D}" destId="{DD81B0AC-4041-2A45-B13E-37CA659FA29F}" srcOrd="8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3A0544-BDFC-924B-8155-A35009B8B5EA}" type="doc">
      <dgm:prSet loTypeId="urn:microsoft.com/office/officeart/2008/layout/VerticalCircle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932EBA1-DB78-9C41-A651-412C865477FE}">
      <dgm:prSet phldrT="[Текст]"/>
      <dgm:spPr/>
      <dgm:t>
        <a:bodyPr/>
        <a:lstStyle/>
        <a:p>
          <a:r>
            <a:rPr lang="en-US" b="1" dirty="0">
              <a:solidFill>
                <a:srgbClr val="5E6072"/>
              </a:solidFill>
              <a:latin typeface="Century Gothic" panose="020B0502020202020204" pitchFamily="34" charset="0"/>
            </a:rPr>
            <a:t>Stemming</a:t>
          </a:r>
          <a:endParaRPr lang="ru-RU" dirty="0">
            <a:solidFill>
              <a:srgbClr val="5E6072"/>
            </a:solidFill>
            <a:latin typeface="Century Gothic" panose="020B0502020202020204" pitchFamily="34" charset="0"/>
          </a:endParaRPr>
        </a:p>
      </dgm:t>
    </dgm:pt>
    <dgm:pt modelId="{9AC4315D-CACB-AA4F-AC19-457F1955FC7B}" type="parTrans" cxnId="{CFD8AED4-82F7-E641-B2A0-66209F44D434}">
      <dgm:prSet/>
      <dgm:spPr/>
      <dgm:t>
        <a:bodyPr/>
        <a:lstStyle/>
        <a:p>
          <a:endParaRPr lang="ru-RU">
            <a:solidFill>
              <a:srgbClr val="5E6072"/>
            </a:solidFill>
            <a:latin typeface="Century Gothic" panose="020B0502020202020204" pitchFamily="34" charset="0"/>
          </a:endParaRPr>
        </a:p>
      </dgm:t>
    </dgm:pt>
    <dgm:pt modelId="{51049C7C-61E1-1E49-9C62-5F36D7C2A290}" type="sibTrans" cxnId="{CFD8AED4-82F7-E641-B2A0-66209F44D434}">
      <dgm:prSet/>
      <dgm:spPr/>
      <dgm:t>
        <a:bodyPr/>
        <a:lstStyle/>
        <a:p>
          <a:endParaRPr lang="ru-RU">
            <a:solidFill>
              <a:srgbClr val="5E6072"/>
            </a:solidFill>
            <a:latin typeface="Century Gothic" panose="020B0502020202020204" pitchFamily="34" charset="0"/>
          </a:endParaRPr>
        </a:p>
      </dgm:t>
    </dgm:pt>
    <dgm:pt modelId="{740F71E6-9F59-1343-8DB3-137B12B7D219}">
      <dgm:prSet phldrT="[Текст]"/>
      <dgm:spPr/>
      <dgm:t>
        <a:bodyPr/>
        <a:lstStyle/>
        <a:p>
          <a:r>
            <a:rPr lang="en-US" b="1" i="0" dirty="0">
              <a:solidFill>
                <a:srgbClr val="5E6072"/>
              </a:solidFill>
              <a:latin typeface="Century Gothic" panose="020B0502020202020204" pitchFamily="34" charset="0"/>
            </a:rPr>
            <a:t>Lemmatization</a:t>
          </a:r>
          <a:endParaRPr lang="ru-RU" dirty="0">
            <a:solidFill>
              <a:srgbClr val="5E6072"/>
            </a:solidFill>
            <a:latin typeface="Century Gothic" panose="020B0502020202020204" pitchFamily="34" charset="0"/>
          </a:endParaRPr>
        </a:p>
      </dgm:t>
    </dgm:pt>
    <dgm:pt modelId="{9AC82DB5-6948-D84D-B235-E84CA6CEF24D}" type="parTrans" cxnId="{0B7FFB0C-0CE1-0249-A06A-4D1EF2B71AF1}">
      <dgm:prSet/>
      <dgm:spPr/>
      <dgm:t>
        <a:bodyPr/>
        <a:lstStyle/>
        <a:p>
          <a:endParaRPr lang="ru-RU">
            <a:solidFill>
              <a:srgbClr val="5E6072"/>
            </a:solidFill>
            <a:latin typeface="Century Gothic" panose="020B0502020202020204" pitchFamily="34" charset="0"/>
          </a:endParaRPr>
        </a:p>
      </dgm:t>
    </dgm:pt>
    <dgm:pt modelId="{DCA91901-AD2C-0948-814F-3A2491631F35}" type="sibTrans" cxnId="{0B7FFB0C-0CE1-0249-A06A-4D1EF2B71AF1}">
      <dgm:prSet/>
      <dgm:spPr/>
      <dgm:t>
        <a:bodyPr/>
        <a:lstStyle/>
        <a:p>
          <a:endParaRPr lang="ru-RU">
            <a:solidFill>
              <a:srgbClr val="5E6072"/>
            </a:solidFill>
            <a:latin typeface="Century Gothic" panose="020B0502020202020204" pitchFamily="34" charset="0"/>
          </a:endParaRPr>
        </a:p>
      </dgm:t>
    </dgm:pt>
    <dgm:pt modelId="{792F4E36-559F-4F4D-8167-A66972F35413}" type="pres">
      <dgm:prSet presAssocID="{C73A0544-BDFC-924B-8155-A35009B8B5EA}" presName="Name0" presStyleCnt="0">
        <dgm:presLayoutVars>
          <dgm:dir/>
        </dgm:presLayoutVars>
      </dgm:prSet>
      <dgm:spPr/>
    </dgm:pt>
    <dgm:pt modelId="{422C69B2-12D5-B647-81FD-6C6638DE3562}" type="pres">
      <dgm:prSet presAssocID="{A932EBA1-DB78-9C41-A651-412C865477FE}" presName="noChildren" presStyleCnt="0"/>
      <dgm:spPr/>
    </dgm:pt>
    <dgm:pt modelId="{74BA76BB-BCB6-3C43-9792-E0666F7C7B8F}" type="pres">
      <dgm:prSet presAssocID="{A932EBA1-DB78-9C41-A651-412C865477FE}" presName="gap" presStyleCnt="0"/>
      <dgm:spPr/>
    </dgm:pt>
    <dgm:pt modelId="{EC22EC50-18B3-9641-AAC8-86E1A892457E}" type="pres">
      <dgm:prSet presAssocID="{A932EBA1-DB78-9C41-A651-412C865477FE}" presName="medCircle2" presStyleLbl="vennNode1" presStyleIdx="0" presStyleCnt="2"/>
      <dgm:spPr/>
    </dgm:pt>
    <dgm:pt modelId="{E35B3283-C5F0-3944-A5CB-2EC9372A0405}" type="pres">
      <dgm:prSet presAssocID="{A932EBA1-DB78-9C41-A651-412C865477FE}" presName="txLvlOnly1" presStyleLbl="revTx" presStyleIdx="0" presStyleCnt="2"/>
      <dgm:spPr/>
    </dgm:pt>
    <dgm:pt modelId="{A2CCEBD4-C6BF-714B-B5BF-5C3C215C25E2}" type="pres">
      <dgm:prSet presAssocID="{740F71E6-9F59-1343-8DB3-137B12B7D219}" presName="noChildren" presStyleCnt="0"/>
      <dgm:spPr/>
    </dgm:pt>
    <dgm:pt modelId="{6C117241-8CE0-7146-AD8D-D34326BEE9B7}" type="pres">
      <dgm:prSet presAssocID="{740F71E6-9F59-1343-8DB3-137B12B7D219}" presName="gap" presStyleCnt="0"/>
      <dgm:spPr/>
    </dgm:pt>
    <dgm:pt modelId="{8815E0A7-F047-1940-983B-0877CF4DD43F}" type="pres">
      <dgm:prSet presAssocID="{740F71E6-9F59-1343-8DB3-137B12B7D219}" presName="medCircle2" presStyleLbl="vennNode1" presStyleIdx="1" presStyleCnt="2"/>
      <dgm:spPr/>
    </dgm:pt>
    <dgm:pt modelId="{69360226-B0C8-1D4E-9FAF-216FF120F2AF}" type="pres">
      <dgm:prSet presAssocID="{740F71E6-9F59-1343-8DB3-137B12B7D219}" presName="txLvlOnly1" presStyleLbl="revTx" presStyleIdx="1" presStyleCnt="2"/>
      <dgm:spPr/>
    </dgm:pt>
  </dgm:ptLst>
  <dgm:cxnLst>
    <dgm:cxn modelId="{0B7FFB0C-0CE1-0249-A06A-4D1EF2B71AF1}" srcId="{C73A0544-BDFC-924B-8155-A35009B8B5EA}" destId="{740F71E6-9F59-1343-8DB3-137B12B7D219}" srcOrd="1" destOrd="0" parTransId="{9AC82DB5-6948-D84D-B235-E84CA6CEF24D}" sibTransId="{DCA91901-AD2C-0948-814F-3A2491631F35}"/>
    <dgm:cxn modelId="{A55F0236-2BB8-4B82-94F4-517CEC666BB2}" type="presOf" srcId="{A932EBA1-DB78-9C41-A651-412C865477FE}" destId="{E35B3283-C5F0-3944-A5CB-2EC9372A0405}" srcOrd="0" destOrd="0" presId="urn:microsoft.com/office/officeart/2008/layout/VerticalCircleList"/>
    <dgm:cxn modelId="{A99FDB88-7557-4A6B-9C46-0C0B79123529}" type="presOf" srcId="{C73A0544-BDFC-924B-8155-A35009B8B5EA}" destId="{792F4E36-559F-4F4D-8167-A66972F35413}" srcOrd="0" destOrd="0" presId="urn:microsoft.com/office/officeart/2008/layout/VerticalCircleList"/>
    <dgm:cxn modelId="{B11841C4-819F-450A-BB47-B87E75506693}" type="presOf" srcId="{740F71E6-9F59-1343-8DB3-137B12B7D219}" destId="{69360226-B0C8-1D4E-9FAF-216FF120F2AF}" srcOrd="0" destOrd="0" presId="urn:microsoft.com/office/officeart/2008/layout/VerticalCircleList"/>
    <dgm:cxn modelId="{CFD8AED4-82F7-E641-B2A0-66209F44D434}" srcId="{C73A0544-BDFC-924B-8155-A35009B8B5EA}" destId="{A932EBA1-DB78-9C41-A651-412C865477FE}" srcOrd="0" destOrd="0" parTransId="{9AC4315D-CACB-AA4F-AC19-457F1955FC7B}" sibTransId="{51049C7C-61E1-1E49-9C62-5F36D7C2A290}"/>
    <dgm:cxn modelId="{DACCCC7F-164D-4CE6-8F13-185D9323DF4E}" type="presParOf" srcId="{792F4E36-559F-4F4D-8167-A66972F35413}" destId="{422C69B2-12D5-B647-81FD-6C6638DE3562}" srcOrd="0" destOrd="0" presId="urn:microsoft.com/office/officeart/2008/layout/VerticalCircleList"/>
    <dgm:cxn modelId="{1688BD05-D991-4CDD-9545-3D7E46CB070F}" type="presParOf" srcId="{422C69B2-12D5-B647-81FD-6C6638DE3562}" destId="{74BA76BB-BCB6-3C43-9792-E0666F7C7B8F}" srcOrd="0" destOrd="0" presId="urn:microsoft.com/office/officeart/2008/layout/VerticalCircleList"/>
    <dgm:cxn modelId="{6A62C164-BEB2-4B9E-A5FB-DFAA24878ECA}" type="presParOf" srcId="{422C69B2-12D5-B647-81FD-6C6638DE3562}" destId="{EC22EC50-18B3-9641-AAC8-86E1A892457E}" srcOrd="1" destOrd="0" presId="urn:microsoft.com/office/officeart/2008/layout/VerticalCircleList"/>
    <dgm:cxn modelId="{0B1D816A-EF7F-467F-A969-AA5FC89F5776}" type="presParOf" srcId="{422C69B2-12D5-B647-81FD-6C6638DE3562}" destId="{E35B3283-C5F0-3944-A5CB-2EC9372A0405}" srcOrd="2" destOrd="0" presId="urn:microsoft.com/office/officeart/2008/layout/VerticalCircleList"/>
    <dgm:cxn modelId="{FABAA0F3-66A0-47B7-9C4D-7061F5E81A5D}" type="presParOf" srcId="{792F4E36-559F-4F4D-8167-A66972F35413}" destId="{A2CCEBD4-C6BF-714B-B5BF-5C3C215C25E2}" srcOrd="1" destOrd="0" presId="urn:microsoft.com/office/officeart/2008/layout/VerticalCircleList"/>
    <dgm:cxn modelId="{3486F957-2162-42F6-A762-C2726CA4336E}" type="presParOf" srcId="{A2CCEBD4-C6BF-714B-B5BF-5C3C215C25E2}" destId="{6C117241-8CE0-7146-AD8D-D34326BEE9B7}" srcOrd="0" destOrd="0" presId="urn:microsoft.com/office/officeart/2008/layout/VerticalCircleList"/>
    <dgm:cxn modelId="{635204B0-C244-41C5-B941-DC467EACB6D9}" type="presParOf" srcId="{A2CCEBD4-C6BF-714B-B5BF-5C3C215C25E2}" destId="{8815E0A7-F047-1940-983B-0877CF4DD43F}" srcOrd="1" destOrd="0" presId="urn:microsoft.com/office/officeart/2008/layout/VerticalCircleList"/>
    <dgm:cxn modelId="{8CF9CB96-98B9-499F-B213-0142D8AA4936}" type="presParOf" srcId="{A2CCEBD4-C6BF-714B-B5BF-5C3C215C25E2}" destId="{69360226-B0C8-1D4E-9FAF-216FF120F2AF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73A0544-BDFC-924B-8155-A35009B8B5EA}" type="doc">
      <dgm:prSet loTypeId="urn:microsoft.com/office/officeart/2008/layout/VerticalCircle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932EBA1-DB78-9C41-A651-412C865477FE}">
      <dgm:prSet phldrT="[Текст]"/>
      <dgm:spPr/>
      <dgm:t>
        <a:bodyPr/>
        <a:lstStyle/>
        <a:p>
          <a:r>
            <a:rPr lang="en-US" b="1" dirty="0">
              <a:solidFill>
                <a:srgbClr val="5E6072"/>
              </a:solidFill>
              <a:latin typeface="Century Gothic" panose="020B0502020202020204" pitchFamily="34" charset="0"/>
            </a:rPr>
            <a:t>Bag of words (BOW)</a:t>
          </a:r>
          <a:endParaRPr lang="ru-RU" dirty="0">
            <a:solidFill>
              <a:srgbClr val="5E6072"/>
            </a:solidFill>
            <a:latin typeface="Century Gothic" panose="020B0502020202020204" pitchFamily="34" charset="0"/>
          </a:endParaRPr>
        </a:p>
      </dgm:t>
    </dgm:pt>
    <dgm:pt modelId="{9AC4315D-CACB-AA4F-AC19-457F1955FC7B}" type="parTrans" cxnId="{CFD8AED4-82F7-E641-B2A0-66209F44D434}">
      <dgm:prSet/>
      <dgm:spPr/>
      <dgm:t>
        <a:bodyPr/>
        <a:lstStyle/>
        <a:p>
          <a:endParaRPr lang="ru-RU">
            <a:solidFill>
              <a:srgbClr val="5E6072"/>
            </a:solidFill>
            <a:latin typeface="Century Gothic" panose="020B0502020202020204" pitchFamily="34" charset="0"/>
          </a:endParaRPr>
        </a:p>
      </dgm:t>
    </dgm:pt>
    <dgm:pt modelId="{51049C7C-61E1-1E49-9C62-5F36D7C2A290}" type="sibTrans" cxnId="{CFD8AED4-82F7-E641-B2A0-66209F44D434}">
      <dgm:prSet/>
      <dgm:spPr/>
      <dgm:t>
        <a:bodyPr/>
        <a:lstStyle/>
        <a:p>
          <a:endParaRPr lang="ru-RU">
            <a:solidFill>
              <a:srgbClr val="5E6072"/>
            </a:solidFill>
            <a:latin typeface="Century Gothic" panose="020B0502020202020204" pitchFamily="34" charset="0"/>
          </a:endParaRPr>
        </a:p>
      </dgm:t>
    </dgm:pt>
    <dgm:pt modelId="{740F71E6-9F59-1343-8DB3-137B12B7D219}">
      <dgm:prSet phldrT="[Текст]"/>
      <dgm:spPr/>
      <dgm:t>
        <a:bodyPr/>
        <a:lstStyle/>
        <a:p>
          <a:r>
            <a:rPr lang="en-US" b="1" dirty="0">
              <a:solidFill>
                <a:srgbClr val="5E6072"/>
              </a:solidFill>
              <a:latin typeface="Century Gothic" panose="020B0502020202020204" pitchFamily="34" charset="0"/>
            </a:rPr>
            <a:t>TF-IDF</a:t>
          </a:r>
          <a:endParaRPr lang="ru-RU" b="1" dirty="0">
            <a:solidFill>
              <a:srgbClr val="5E6072"/>
            </a:solidFill>
            <a:latin typeface="Century Gothic" panose="020B0502020202020204" pitchFamily="34" charset="0"/>
          </a:endParaRPr>
        </a:p>
      </dgm:t>
    </dgm:pt>
    <dgm:pt modelId="{9AC82DB5-6948-D84D-B235-E84CA6CEF24D}" type="parTrans" cxnId="{0B7FFB0C-0CE1-0249-A06A-4D1EF2B71AF1}">
      <dgm:prSet/>
      <dgm:spPr/>
      <dgm:t>
        <a:bodyPr/>
        <a:lstStyle/>
        <a:p>
          <a:endParaRPr lang="ru-RU">
            <a:solidFill>
              <a:srgbClr val="5E6072"/>
            </a:solidFill>
            <a:latin typeface="Century Gothic" panose="020B0502020202020204" pitchFamily="34" charset="0"/>
          </a:endParaRPr>
        </a:p>
      </dgm:t>
    </dgm:pt>
    <dgm:pt modelId="{DCA91901-AD2C-0948-814F-3A2491631F35}" type="sibTrans" cxnId="{0B7FFB0C-0CE1-0249-A06A-4D1EF2B71AF1}">
      <dgm:prSet/>
      <dgm:spPr/>
      <dgm:t>
        <a:bodyPr/>
        <a:lstStyle/>
        <a:p>
          <a:endParaRPr lang="ru-RU">
            <a:solidFill>
              <a:srgbClr val="5E6072"/>
            </a:solidFill>
            <a:latin typeface="Century Gothic" panose="020B0502020202020204" pitchFamily="34" charset="0"/>
          </a:endParaRPr>
        </a:p>
      </dgm:t>
    </dgm:pt>
    <dgm:pt modelId="{792F4E36-559F-4F4D-8167-A66972F35413}" type="pres">
      <dgm:prSet presAssocID="{C73A0544-BDFC-924B-8155-A35009B8B5EA}" presName="Name0" presStyleCnt="0">
        <dgm:presLayoutVars>
          <dgm:dir/>
        </dgm:presLayoutVars>
      </dgm:prSet>
      <dgm:spPr/>
    </dgm:pt>
    <dgm:pt modelId="{422C69B2-12D5-B647-81FD-6C6638DE3562}" type="pres">
      <dgm:prSet presAssocID="{A932EBA1-DB78-9C41-A651-412C865477FE}" presName="noChildren" presStyleCnt="0"/>
      <dgm:spPr/>
    </dgm:pt>
    <dgm:pt modelId="{74BA76BB-BCB6-3C43-9792-E0666F7C7B8F}" type="pres">
      <dgm:prSet presAssocID="{A932EBA1-DB78-9C41-A651-412C865477FE}" presName="gap" presStyleCnt="0"/>
      <dgm:spPr/>
    </dgm:pt>
    <dgm:pt modelId="{EC22EC50-18B3-9641-AAC8-86E1A892457E}" type="pres">
      <dgm:prSet presAssocID="{A932EBA1-DB78-9C41-A651-412C865477FE}" presName="medCircle2" presStyleLbl="vennNode1" presStyleIdx="0" presStyleCnt="2"/>
      <dgm:spPr/>
    </dgm:pt>
    <dgm:pt modelId="{E35B3283-C5F0-3944-A5CB-2EC9372A0405}" type="pres">
      <dgm:prSet presAssocID="{A932EBA1-DB78-9C41-A651-412C865477FE}" presName="txLvlOnly1" presStyleLbl="revTx" presStyleIdx="0" presStyleCnt="2"/>
      <dgm:spPr/>
    </dgm:pt>
    <dgm:pt modelId="{A2CCEBD4-C6BF-714B-B5BF-5C3C215C25E2}" type="pres">
      <dgm:prSet presAssocID="{740F71E6-9F59-1343-8DB3-137B12B7D219}" presName="noChildren" presStyleCnt="0"/>
      <dgm:spPr/>
    </dgm:pt>
    <dgm:pt modelId="{6C117241-8CE0-7146-AD8D-D34326BEE9B7}" type="pres">
      <dgm:prSet presAssocID="{740F71E6-9F59-1343-8DB3-137B12B7D219}" presName="gap" presStyleCnt="0"/>
      <dgm:spPr/>
    </dgm:pt>
    <dgm:pt modelId="{8815E0A7-F047-1940-983B-0877CF4DD43F}" type="pres">
      <dgm:prSet presAssocID="{740F71E6-9F59-1343-8DB3-137B12B7D219}" presName="medCircle2" presStyleLbl="vennNode1" presStyleIdx="1" presStyleCnt="2"/>
      <dgm:spPr/>
    </dgm:pt>
    <dgm:pt modelId="{69360226-B0C8-1D4E-9FAF-216FF120F2AF}" type="pres">
      <dgm:prSet presAssocID="{740F71E6-9F59-1343-8DB3-137B12B7D219}" presName="txLvlOnly1" presStyleLbl="revTx" presStyleIdx="1" presStyleCnt="2"/>
      <dgm:spPr/>
    </dgm:pt>
  </dgm:ptLst>
  <dgm:cxnLst>
    <dgm:cxn modelId="{0B7FFB0C-0CE1-0249-A06A-4D1EF2B71AF1}" srcId="{C73A0544-BDFC-924B-8155-A35009B8B5EA}" destId="{740F71E6-9F59-1343-8DB3-137B12B7D219}" srcOrd="1" destOrd="0" parTransId="{9AC82DB5-6948-D84D-B235-E84CA6CEF24D}" sibTransId="{DCA91901-AD2C-0948-814F-3A2491631F35}"/>
    <dgm:cxn modelId="{864E6485-A9D6-4898-823B-734C79A85893}" type="presOf" srcId="{740F71E6-9F59-1343-8DB3-137B12B7D219}" destId="{69360226-B0C8-1D4E-9FAF-216FF120F2AF}" srcOrd="0" destOrd="0" presId="urn:microsoft.com/office/officeart/2008/layout/VerticalCircleList"/>
    <dgm:cxn modelId="{F2440F8C-3CC0-4064-8968-500782A9BD7E}" type="presOf" srcId="{C73A0544-BDFC-924B-8155-A35009B8B5EA}" destId="{792F4E36-559F-4F4D-8167-A66972F35413}" srcOrd="0" destOrd="0" presId="urn:microsoft.com/office/officeart/2008/layout/VerticalCircleList"/>
    <dgm:cxn modelId="{CFD8AED4-82F7-E641-B2A0-66209F44D434}" srcId="{C73A0544-BDFC-924B-8155-A35009B8B5EA}" destId="{A932EBA1-DB78-9C41-A651-412C865477FE}" srcOrd="0" destOrd="0" parTransId="{9AC4315D-CACB-AA4F-AC19-457F1955FC7B}" sibTransId="{51049C7C-61E1-1E49-9C62-5F36D7C2A290}"/>
    <dgm:cxn modelId="{3D4B93E9-CE49-47A6-B819-526A2354A5CF}" type="presOf" srcId="{A932EBA1-DB78-9C41-A651-412C865477FE}" destId="{E35B3283-C5F0-3944-A5CB-2EC9372A0405}" srcOrd="0" destOrd="0" presId="urn:microsoft.com/office/officeart/2008/layout/VerticalCircleList"/>
    <dgm:cxn modelId="{8E882F7B-8430-4F2C-A7D2-C9E5F3B57B16}" type="presParOf" srcId="{792F4E36-559F-4F4D-8167-A66972F35413}" destId="{422C69B2-12D5-B647-81FD-6C6638DE3562}" srcOrd="0" destOrd="0" presId="urn:microsoft.com/office/officeart/2008/layout/VerticalCircleList"/>
    <dgm:cxn modelId="{F75ADFC0-DC4D-43E5-A001-F155300BD0FB}" type="presParOf" srcId="{422C69B2-12D5-B647-81FD-6C6638DE3562}" destId="{74BA76BB-BCB6-3C43-9792-E0666F7C7B8F}" srcOrd="0" destOrd="0" presId="urn:microsoft.com/office/officeart/2008/layout/VerticalCircleList"/>
    <dgm:cxn modelId="{B19E2374-D6AD-4947-8524-B0E2C9A1F36C}" type="presParOf" srcId="{422C69B2-12D5-B647-81FD-6C6638DE3562}" destId="{EC22EC50-18B3-9641-AAC8-86E1A892457E}" srcOrd="1" destOrd="0" presId="urn:microsoft.com/office/officeart/2008/layout/VerticalCircleList"/>
    <dgm:cxn modelId="{2776B8B6-D090-4926-8EBC-191699161A58}" type="presParOf" srcId="{422C69B2-12D5-B647-81FD-6C6638DE3562}" destId="{E35B3283-C5F0-3944-A5CB-2EC9372A0405}" srcOrd="2" destOrd="0" presId="urn:microsoft.com/office/officeart/2008/layout/VerticalCircleList"/>
    <dgm:cxn modelId="{2B8E4BA9-675D-46A4-AA25-86C5F3C2C6A0}" type="presParOf" srcId="{792F4E36-559F-4F4D-8167-A66972F35413}" destId="{A2CCEBD4-C6BF-714B-B5BF-5C3C215C25E2}" srcOrd="1" destOrd="0" presId="urn:microsoft.com/office/officeart/2008/layout/VerticalCircleList"/>
    <dgm:cxn modelId="{7085D8BC-B1A9-4010-A818-563A8DD0E3AF}" type="presParOf" srcId="{A2CCEBD4-C6BF-714B-B5BF-5C3C215C25E2}" destId="{6C117241-8CE0-7146-AD8D-D34326BEE9B7}" srcOrd="0" destOrd="0" presId="urn:microsoft.com/office/officeart/2008/layout/VerticalCircleList"/>
    <dgm:cxn modelId="{F085948C-16FB-4906-A47F-8BD63512FB3B}" type="presParOf" srcId="{A2CCEBD4-C6BF-714B-B5BF-5C3C215C25E2}" destId="{8815E0A7-F047-1940-983B-0877CF4DD43F}" srcOrd="1" destOrd="0" presId="urn:microsoft.com/office/officeart/2008/layout/VerticalCircleList"/>
    <dgm:cxn modelId="{0CF70360-CB32-4FF3-9F26-5290E40D71C0}" type="presParOf" srcId="{A2CCEBD4-C6BF-714B-B5BF-5C3C215C25E2}" destId="{69360226-B0C8-1D4E-9FAF-216FF120F2AF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73A0544-BDFC-924B-8155-A35009B8B5EA}" type="doc">
      <dgm:prSet loTypeId="urn:microsoft.com/office/officeart/2008/layout/VerticalCircle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932EBA1-DB78-9C41-A651-412C865477FE}">
      <dgm:prSet phldrT="[Текст]"/>
      <dgm:spPr/>
      <dgm:t>
        <a:bodyPr/>
        <a:lstStyle/>
        <a:p>
          <a:r>
            <a:rPr lang="en-US" b="1" dirty="0">
              <a:latin typeface="Century Gothic" panose="020B0502020202020204" pitchFamily="34" charset="0"/>
            </a:rPr>
            <a:t>Word2Vec</a:t>
          </a:r>
          <a:endParaRPr lang="ru-RU" dirty="0">
            <a:latin typeface="Century Gothic" panose="020B0502020202020204" pitchFamily="34" charset="0"/>
          </a:endParaRPr>
        </a:p>
      </dgm:t>
    </dgm:pt>
    <dgm:pt modelId="{9AC4315D-CACB-AA4F-AC19-457F1955FC7B}" type="parTrans" cxnId="{CFD8AED4-82F7-E641-B2A0-66209F44D434}">
      <dgm:prSet/>
      <dgm:spPr/>
      <dgm:t>
        <a:bodyPr/>
        <a:lstStyle/>
        <a:p>
          <a:endParaRPr lang="ru-RU">
            <a:latin typeface="Century Gothic" panose="020B0502020202020204" pitchFamily="34" charset="0"/>
          </a:endParaRPr>
        </a:p>
      </dgm:t>
    </dgm:pt>
    <dgm:pt modelId="{51049C7C-61E1-1E49-9C62-5F36D7C2A290}" type="sibTrans" cxnId="{CFD8AED4-82F7-E641-B2A0-66209F44D434}">
      <dgm:prSet/>
      <dgm:spPr/>
      <dgm:t>
        <a:bodyPr/>
        <a:lstStyle/>
        <a:p>
          <a:endParaRPr lang="ru-RU">
            <a:latin typeface="Century Gothic" panose="020B0502020202020204" pitchFamily="34" charset="0"/>
          </a:endParaRPr>
        </a:p>
      </dgm:t>
    </dgm:pt>
    <dgm:pt modelId="{740F71E6-9F59-1343-8DB3-137B12B7D219}">
      <dgm:prSet phldrT="[Текст]"/>
      <dgm:spPr/>
      <dgm:t>
        <a:bodyPr/>
        <a:lstStyle/>
        <a:p>
          <a:r>
            <a:rPr lang="en-US" b="1" dirty="0" err="1">
              <a:latin typeface="Century Gothic" panose="020B0502020202020204" pitchFamily="34" charset="0"/>
            </a:rPr>
            <a:t>Fasttext</a:t>
          </a:r>
          <a:endParaRPr lang="ru-RU" b="1" dirty="0">
            <a:latin typeface="Century Gothic" panose="020B0502020202020204" pitchFamily="34" charset="0"/>
          </a:endParaRPr>
        </a:p>
      </dgm:t>
    </dgm:pt>
    <dgm:pt modelId="{9AC82DB5-6948-D84D-B235-E84CA6CEF24D}" type="parTrans" cxnId="{0B7FFB0C-0CE1-0249-A06A-4D1EF2B71AF1}">
      <dgm:prSet/>
      <dgm:spPr/>
      <dgm:t>
        <a:bodyPr/>
        <a:lstStyle/>
        <a:p>
          <a:endParaRPr lang="ru-RU">
            <a:latin typeface="Century Gothic" panose="020B0502020202020204" pitchFamily="34" charset="0"/>
          </a:endParaRPr>
        </a:p>
      </dgm:t>
    </dgm:pt>
    <dgm:pt modelId="{DCA91901-AD2C-0948-814F-3A2491631F35}" type="sibTrans" cxnId="{0B7FFB0C-0CE1-0249-A06A-4D1EF2B71AF1}">
      <dgm:prSet/>
      <dgm:spPr/>
      <dgm:t>
        <a:bodyPr/>
        <a:lstStyle/>
        <a:p>
          <a:endParaRPr lang="ru-RU">
            <a:latin typeface="Century Gothic" panose="020B0502020202020204" pitchFamily="34" charset="0"/>
          </a:endParaRPr>
        </a:p>
      </dgm:t>
    </dgm:pt>
    <dgm:pt modelId="{6E0DDEB0-8995-8242-B242-17F4DCD56F66}">
      <dgm:prSet phldrT="[Текст]"/>
      <dgm:spPr/>
      <dgm:t>
        <a:bodyPr/>
        <a:lstStyle/>
        <a:p>
          <a:r>
            <a:rPr lang="en-US" b="1" dirty="0">
              <a:latin typeface="Century Gothic" panose="020B0502020202020204" pitchFamily="34" charset="0"/>
            </a:rPr>
            <a:t>Glove</a:t>
          </a:r>
          <a:endParaRPr lang="ru-RU" b="1" dirty="0">
            <a:latin typeface="Century Gothic" panose="020B0502020202020204" pitchFamily="34" charset="0"/>
          </a:endParaRPr>
        </a:p>
      </dgm:t>
    </dgm:pt>
    <dgm:pt modelId="{488DACDD-29F9-7E4F-A6BD-8E45C7422DCF}" type="parTrans" cxnId="{C44C8D0B-15C1-EA44-B6CF-0C23B7A8CE95}">
      <dgm:prSet/>
      <dgm:spPr/>
      <dgm:t>
        <a:bodyPr/>
        <a:lstStyle/>
        <a:p>
          <a:endParaRPr lang="ru-RU">
            <a:latin typeface="Century Gothic" panose="020B0502020202020204" pitchFamily="34" charset="0"/>
          </a:endParaRPr>
        </a:p>
      </dgm:t>
    </dgm:pt>
    <dgm:pt modelId="{7DBA4C36-4E5B-1545-BE47-203CBC2C97ED}" type="sibTrans" cxnId="{C44C8D0B-15C1-EA44-B6CF-0C23B7A8CE95}">
      <dgm:prSet/>
      <dgm:spPr/>
      <dgm:t>
        <a:bodyPr/>
        <a:lstStyle/>
        <a:p>
          <a:endParaRPr lang="ru-RU">
            <a:latin typeface="Century Gothic" panose="020B0502020202020204" pitchFamily="34" charset="0"/>
          </a:endParaRPr>
        </a:p>
      </dgm:t>
    </dgm:pt>
    <dgm:pt modelId="{792F4E36-559F-4F4D-8167-A66972F35413}" type="pres">
      <dgm:prSet presAssocID="{C73A0544-BDFC-924B-8155-A35009B8B5EA}" presName="Name0" presStyleCnt="0">
        <dgm:presLayoutVars>
          <dgm:dir/>
        </dgm:presLayoutVars>
      </dgm:prSet>
      <dgm:spPr/>
    </dgm:pt>
    <dgm:pt modelId="{422C69B2-12D5-B647-81FD-6C6638DE3562}" type="pres">
      <dgm:prSet presAssocID="{A932EBA1-DB78-9C41-A651-412C865477FE}" presName="noChildren" presStyleCnt="0"/>
      <dgm:spPr/>
    </dgm:pt>
    <dgm:pt modelId="{74BA76BB-BCB6-3C43-9792-E0666F7C7B8F}" type="pres">
      <dgm:prSet presAssocID="{A932EBA1-DB78-9C41-A651-412C865477FE}" presName="gap" presStyleCnt="0"/>
      <dgm:spPr/>
    </dgm:pt>
    <dgm:pt modelId="{EC22EC50-18B3-9641-AAC8-86E1A892457E}" type="pres">
      <dgm:prSet presAssocID="{A932EBA1-DB78-9C41-A651-412C865477FE}" presName="medCircle2" presStyleLbl="vennNode1" presStyleIdx="0" presStyleCnt="3"/>
      <dgm:spPr/>
    </dgm:pt>
    <dgm:pt modelId="{E35B3283-C5F0-3944-A5CB-2EC9372A0405}" type="pres">
      <dgm:prSet presAssocID="{A932EBA1-DB78-9C41-A651-412C865477FE}" presName="txLvlOnly1" presStyleLbl="revTx" presStyleIdx="0" presStyleCnt="3"/>
      <dgm:spPr/>
    </dgm:pt>
    <dgm:pt modelId="{A2CCEBD4-C6BF-714B-B5BF-5C3C215C25E2}" type="pres">
      <dgm:prSet presAssocID="{740F71E6-9F59-1343-8DB3-137B12B7D219}" presName="noChildren" presStyleCnt="0"/>
      <dgm:spPr/>
    </dgm:pt>
    <dgm:pt modelId="{6C117241-8CE0-7146-AD8D-D34326BEE9B7}" type="pres">
      <dgm:prSet presAssocID="{740F71E6-9F59-1343-8DB3-137B12B7D219}" presName="gap" presStyleCnt="0"/>
      <dgm:spPr/>
    </dgm:pt>
    <dgm:pt modelId="{8815E0A7-F047-1940-983B-0877CF4DD43F}" type="pres">
      <dgm:prSet presAssocID="{740F71E6-9F59-1343-8DB3-137B12B7D219}" presName="medCircle2" presStyleLbl="vennNode1" presStyleIdx="1" presStyleCnt="3"/>
      <dgm:spPr/>
    </dgm:pt>
    <dgm:pt modelId="{69360226-B0C8-1D4E-9FAF-216FF120F2AF}" type="pres">
      <dgm:prSet presAssocID="{740F71E6-9F59-1343-8DB3-137B12B7D219}" presName="txLvlOnly1" presStyleLbl="revTx" presStyleIdx="1" presStyleCnt="3"/>
      <dgm:spPr/>
    </dgm:pt>
    <dgm:pt modelId="{0C372E49-7C1C-BA4E-BDEE-D7938BDC5F8D}" type="pres">
      <dgm:prSet presAssocID="{6E0DDEB0-8995-8242-B242-17F4DCD56F66}" presName="noChildren" presStyleCnt="0"/>
      <dgm:spPr/>
    </dgm:pt>
    <dgm:pt modelId="{940C334B-4CF5-EB47-9A8C-AB746033812C}" type="pres">
      <dgm:prSet presAssocID="{6E0DDEB0-8995-8242-B242-17F4DCD56F66}" presName="gap" presStyleCnt="0"/>
      <dgm:spPr/>
    </dgm:pt>
    <dgm:pt modelId="{92073BBE-C534-A746-8CE6-2D217D9166DE}" type="pres">
      <dgm:prSet presAssocID="{6E0DDEB0-8995-8242-B242-17F4DCD56F66}" presName="medCircle2" presStyleLbl="vennNode1" presStyleIdx="2" presStyleCnt="3"/>
      <dgm:spPr/>
    </dgm:pt>
    <dgm:pt modelId="{92ADCB76-A7A5-A343-A64A-0746D1E00598}" type="pres">
      <dgm:prSet presAssocID="{6E0DDEB0-8995-8242-B242-17F4DCD56F66}" presName="txLvlOnly1" presStyleLbl="revTx" presStyleIdx="2" presStyleCnt="3"/>
      <dgm:spPr/>
    </dgm:pt>
  </dgm:ptLst>
  <dgm:cxnLst>
    <dgm:cxn modelId="{C44C8D0B-15C1-EA44-B6CF-0C23B7A8CE95}" srcId="{C73A0544-BDFC-924B-8155-A35009B8B5EA}" destId="{6E0DDEB0-8995-8242-B242-17F4DCD56F66}" srcOrd="2" destOrd="0" parTransId="{488DACDD-29F9-7E4F-A6BD-8E45C7422DCF}" sibTransId="{7DBA4C36-4E5B-1545-BE47-203CBC2C97ED}"/>
    <dgm:cxn modelId="{0B7FFB0C-0CE1-0249-A06A-4D1EF2B71AF1}" srcId="{C73A0544-BDFC-924B-8155-A35009B8B5EA}" destId="{740F71E6-9F59-1343-8DB3-137B12B7D219}" srcOrd="1" destOrd="0" parTransId="{9AC82DB5-6948-D84D-B235-E84CA6CEF24D}" sibTransId="{DCA91901-AD2C-0948-814F-3A2491631F35}"/>
    <dgm:cxn modelId="{54385E5F-7354-D247-A9F9-27F95B7185B5}" type="presOf" srcId="{C73A0544-BDFC-924B-8155-A35009B8B5EA}" destId="{792F4E36-559F-4F4D-8167-A66972F35413}" srcOrd="0" destOrd="0" presId="urn:microsoft.com/office/officeart/2008/layout/VerticalCircleList"/>
    <dgm:cxn modelId="{940FBE63-57FE-A547-A6B5-C36060C4944B}" type="presOf" srcId="{740F71E6-9F59-1343-8DB3-137B12B7D219}" destId="{69360226-B0C8-1D4E-9FAF-216FF120F2AF}" srcOrd="0" destOrd="0" presId="urn:microsoft.com/office/officeart/2008/layout/VerticalCircleList"/>
    <dgm:cxn modelId="{394F819D-CAD1-AE45-BAA9-852EB57B6D19}" type="presOf" srcId="{6E0DDEB0-8995-8242-B242-17F4DCD56F66}" destId="{92ADCB76-A7A5-A343-A64A-0746D1E00598}" srcOrd="0" destOrd="0" presId="urn:microsoft.com/office/officeart/2008/layout/VerticalCircleList"/>
    <dgm:cxn modelId="{CFD8AED4-82F7-E641-B2A0-66209F44D434}" srcId="{C73A0544-BDFC-924B-8155-A35009B8B5EA}" destId="{A932EBA1-DB78-9C41-A651-412C865477FE}" srcOrd="0" destOrd="0" parTransId="{9AC4315D-CACB-AA4F-AC19-457F1955FC7B}" sibTransId="{51049C7C-61E1-1E49-9C62-5F36D7C2A290}"/>
    <dgm:cxn modelId="{11B180FA-F05C-E842-9659-5091EE40B49F}" type="presOf" srcId="{A932EBA1-DB78-9C41-A651-412C865477FE}" destId="{E35B3283-C5F0-3944-A5CB-2EC9372A0405}" srcOrd="0" destOrd="0" presId="urn:microsoft.com/office/officeart/2008/layout/VerticalCircleList"/>
    <dgm:cxn modelId="{346B5501-2617-8D44-A348-3F70025A09D7}" type="presParOf" srcId="{792F4E36-559F-4F4D-8167-A66972F35413}" destId="{422C69B2-12D5-B647-81FD-6C6638DE3562}" srcOrd="0" destOrd="0" presId="urn:microsoft.com/office/officeart/2008/layout/VerticalCircleList"/>
    <dgm:cxn modelId="{17143939-CD8B-7242-BCD4-E47F901B5669}" type="presParOf" srcId="{422C69B2-12D5-B647-81FD-6C6638DE3562}" destId="{74BA76BB-BCB6-3C43-9792-E0666F7C7B8F}" srcOrd="0" destOrd="0" presId="urn:microsoft.com/office/officeart/2008/layout/VerticalCircleList"/>
    <dgm:cxn modelId="{2C481900-667F-F74A-B177-951E2F4ED81E}" type="presParOf" srcId="{422C69B2-12D5-B647-81FD-6C6638DE3562}" destId="{EC22EC50-18B3-9641-AAC8-86E1A892457E}" srcOrd="1" destOrd="0" presId="urn:microsoft.com/office/officeart/2008/layout/VerticalCircleList"/>
    <dgm:cxn modelId="{F20F2181-AC25-8E49-B712-054EE405EE40}" type="presParOf" srcId="{422C69B2-12D5-B647-81FD-6C6638DE3562}" destId="{E35B3283-C5F0-3944-A5CB-2EC9372A0405}" srcOrd="2" destOrd="0" presId="urn:microsoft.com/office/officeart/2008/layout/VerticalCircleList"/>
    <dgm:cxn modelId="{38C9DC7F-244C-D047-B856-F67E839259AD}" type="presParOf" srcId="{792F4E36-559F-4F4D-8167-A66972F35413}" destId="{A2CCEBD4-C6BF-714B-B5BF-5C3C215C25E2}" srcOrd="1" destOrd="0" presId="urn:microsoft.com/office/officeart/2008/layout/VerticalCircleList"/>
    <dgm:cxn modelId="{C62902DB-8D7F-D341-8811-21ECC19BC404}" type="presParOf" srcId="{A2CCEBD4-C6BF-714B-B5BF-5C3C215C25E2}" destId="{6C117241-8CE0-7146-AD8D-D34326BEE9B7}" srcOrd="0" destOrd="0" presId="urn:microsoft.com/office/officeart/2008/layout/VerticalCircleList"/>
    <dgm:cxn modelId="{3A476A8C-437F-244C-BE8E-9F491C0F2DB0}" type="presParOf" srcId="{A2CCEBD4-C6BF-714B-B5BF-5C3C215C25E2}" destId="{8815E0A7-F047-1940-983B-0877CF4DD43F}" srcOrd="1" destOrd="0" presId="urn:microsoft.com/office/officeart/2008/layout/VerticalCircleList"/>
    <dgm:cxn modelId="{ABD72EFD-4798-9748-AC0C-A9F7BDE297A2}" type="presParOf" srcId="{A2CCEBD4-C6BF-714B-B5BF-5C3C215C25E2}" destId="{69360226-B0C8-1D4E-9FAF-216FF120F2AF}" srcOrd="2" destOrd="0" presId="urn:microsoft.com/office/officeart/2008/layout/VerticalCircleList"/>
    <dgm:cxn modelId="{8B9D26D2-6D28-1E42-AD79-166CA010BCFB}" type="presParOf" srcId="{792F4E36-559F-4F4D-8167-A66972F35413}" destId="{0C372E49-7C1C-BA4E-BDEE-D7938BDC5F8D}" srcOrd="2" destOrd="0" presId="urn:microsoft.com/office/officeart/2008/layout/VerticalCircleList"/>
    <dgm:cxn modelId="{A78C49CA-240A-3C4B-A87C-06AF608D6465}" type="presParOf" srcId="{0C372E49-7C1C-BA4E-BDEE-D7938BDC5F8D}" destId="{940C334B-4CF5-EB47-9A8C-AB746033812C}" srcOrd="0" destOrd="0" presId="urn:microsoft.com/office/officeart/2008/layout/VerticalCircleList"/>
    <dgm:cxn modelId="{2FF8468C-DD2E-AB46-861B-87BEF4DF5785}" type="presParOf" srcId="{0C372E49-7C1C-BA4E-BDEE-D7938BDC5F8D}" destId="{92073BBE-C534-A746-8CE6-2D217D9166DE}" srcOrd="1" destOrd="0" presId="urn:microsoft.com/office/officeart/2008/layout/VerticalCircleList"/>
    <dgm:cxn modelId="{2088C4AD-F02E-3647-BB98-A9ACF3A955AC}" type="presParOf" srcId="{0C372E49-7C1C-BA4E-BDEE-D7938BDC5F8D}" destId="{92ADCB76-A7A5-A343-A64A-0746D1E00598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4E94EA-5226-7544-BA0D-A94CF7543333}">
      <dsp:nvSpPr>
        <dsp:cNvPr id="0" name=""/>
        <dsp:cNvSpPr/>
      </dsp:nvSpPr>
      <dsp:spPr>
        <a:xfrm rot="4396374">
          <a:off x="1101403" y="1160114"/>
          <a:ext cx="5032757" cy="3509720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E54644-AEE4-7E4A-89AE-0B07E741ED79}">
      <dsp:nvSpPr>
        <dsp:cNvPr id="0" name=""/>
        <dsp:cNvSpPr/>
      </dsp:nvSpPr>
      <dsp:spPr>
        <a:xfrm>
          <a:off x="2986690" y="1618393"/>
          <a:ext cx="127092" cy="127092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2E5933-627F-944F-A284-A4A678C6F787}">
      <dsp:nvSpPr>
        <dsp:cNvPr id="0" name=""/>
        <dsp:cNvSpPr/>
      </dsp:nvSpPr>
      <dsp:spPr>
        <a:xfrm>
          <a:off x="3856926" y="2320319"/>
          <a:ext cx="127092" cy="127092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0B2438-BA9E-6B4E-947F-4605C9CD6C7A}">
      <dsp:nvSpPr>
        <dsp:cNvPr id="0" name=""/>
        <dsp:cNvSpPr/>
      </dsp:nvSpPr>
      <dsp:spPr>
        <a:xfrm>
          <a:off x="4509123" y="3141176"/>
          <a:ext cx="127092" cy="127092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5AB3C8-D43B-5748-B51D-E9F7C489DB52}">
      <dsp:nvSpPr>
        <dsp:cNvPr id="0" name=""/>
        <dsp:cNvSpPr/>
      </dsp:nvSpPr>
      <dsp:spPr>
        <a:xfrm>
          <a:off x="764022" y="0"/>
          <a:ext cx="2372789" cy="932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entury Gothic" panose="020B0502020202020204" pitchFamily="34" charset="0"/>
            </a:rPr>
            <a:t> </a:t>
          </a:r>
          <a:r>
            <a:rPr lang="ru-RU" sz="1800" kern="1200" dirty="0">
              <a:latin typeface="Century Gothic" panose="020B0502020202020204" pitchFamily="34" charset="0"/>
            </a:rPr>
            <a:t>Приведение к нижнему регистру</a:t>
          </a:r>
        </a:p>
      </dsp:txBody>
      <dsp:txXfrm>
        <a:off x="764022" y="0"/>
        <a:ext cx="2372789" cy="932791"/>
      </dsp:txXfrm>
    </dsp:sp>
    <dsp:sp modelId="{FF8F8F14-B32F-804F-8FB3-21F4D2CC72BE}">
      <dsp:nvSpPr>
        <dsp:cNvPr id="0" name=""/>
        <dsp:cNvSpPr/>
      </dsp:nvSpPr>
      <dsp:spPr>
        <a:xfrm>
          <a:off x="3713976" y="1215544"/>
          <a:ext cx="3462989" cy="932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Century Gothic" panose="020B0502020202020204" pitchFamily="34" charset="0"/>
            </a:rPr>
            <a:t>Очистка/обработка специальных символов/слов</a:t>
          </a:r>
        </a:p>
      </dsp:txBody>
      <dsp:txXfrm>
        <a:off x="3713976" y="1215544"/>
        <a:ext cx="3462989" cy="932791"/>
      </dsp:txXfrm>
    </dsp:sp>
    <dsp:sp modelId="{AA42160A-E91F-8148-A351-C7366A024DFD}">
      <dsp:nvSpPr>
        <dsp:cNvPr id="0" name=""/>
        <dsp:cNvSpPr/>
      </dsp:nvSpPr>
      <dsp:spPr>
        <a:xfrm>
          <a:off x="764022" y="1917470"/>
          <a:ext cx="2757565" cy="932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Century Gothic" panose="020B0502020202020204" pitchFamily="34" charset="0"/>
            </a:rPr>
            <a:t>Удаление СТОП-слов</a:t>
          </a:r>
        </a:p>
      </dsp:txBody>
      <dsp:txXfrm>
        <a:off x="764022" y="1917470"/>
        <a:ext cx="2757565" cy="932791"/>
      </dsp:txXfrm>
    </dsp:sp>
    <dsp:sp modelId="{705C25E8-8BD7-B64E-98B6-15F34AE32CD5}">
      <dsp:nvSpPr>
        <dsp:cNvPr id="0" name=""/>
        <dsp:cNvSpPr/>
      </dsp:nvSpPr>
      <dsp:spPr>
        <a:xfrm>
          <a:off x="5060694" y="2738327"/>
          <a:ext cx="2116271" cy="932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 err="1">
              <a:latin typeface="Century Gothic" panose="020B0502020202020204" pitchFamily="34" charset="0"/>
            </a:rPr>
            <a:t>Токенизация</a:t>
          </a:r>
          <a:endParaRPr lang="ru-RU" sz="1800" kern="1200" dirty="0">
            <a:latin typeface="Century Gothic" panose="020B0502020202020204" pitchFamily="34" charset="0"/>
          </a:endParaRPr>
        </a:p>
      </dsp:txBody>
      <dsp:txXfrm>
        <a:off x="5060694" y="2738327"/>
        <a:ext cx="2116271" cy="932791"/>
      </dsp:txXfrm>
    </dsp:sp>
    <dsp:sp modelId="{DD81B0AC-4041-2A45-B13E-37CA659FA29F}">
      <dsp:nvSpPr>
        <dsp:cNvPr id="0" name=""/>
        <dsp:cNvSpPr/>
      </dsp:nvSpPr>
      <dsp:spPr>
        <a:xfrm>
          <a:off x="3545957" y="4897157"/>
          <a:ext cx="4055545" cy="932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 err="1">
              <a:latin typeface="Century Gothic" panose="020B0502020202020204" pitchFamily="34" charset="0"/>
            </a:rPr>
            <a:t>Лемматизация</a:t>
          </a:r>
          <a:r>
            <a:rPr lang="ru-RU" sz="1800" kern="1200" dirty="0">
              <a:latin typeface="Century Gothic" panose="020B0502020202020204" pitchFamily="34" charset="0"/>
            </a:rPr>
            <a:t>/</a:t>
          </a:r>
          <a:r>
            <a:rPr lang="ru-RU" sz="1800" kern="1200" dirty="0" err="1">
              <a:latin typeface="Century Gothic" panose="020B0502020202020204" pitchFamily="34" charset="0"/>
            </a:rPr>
            <a:t>Стемминг</a:t>
          </a:r>
          <a:endParaRPr lang="ru-RU" sz="1800" kern="1200" dirty="0">
            <a:latin typeface="Century Gothic" panose="020B0502020202020204" pitchFamily="34" charset="0"/>
          </a:endParaRPr>
        </a:p>
      </dsp:txBody>
      <dsp:txXfrm>
        <a:off x="3545957" y="4897157"/>
        <a:ext cx="4055545" cy="9327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22EC50-18B3-9641-AAC8-86E1A892457E}">
      <dsp:nvSpPr>
        <dsp:cNvPr id="0" name=""/>
        <dsp:cNvSpPr/>
      </dsp:nvSpPr>
      <dsp:spPr>
        <a:xfrm>
          <a:off x="187272" y="1300983"/>
          <a:ext cx="714248" cy="71424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E35B3283-C5F0-3944-A5CB-2EC9372A0405}">
      <dsp:nvSpPr>
        <dsp:cNvPr id="0" name=""/>
        <dsp:cNvSpPr/>
      </dsp:nvSpPr>
      <dsp:spPr>
        <a:xfrm>
          <a:off x="544397" y="1300983"/>
          <a:ext cx="3810779" cy="714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53340" rIns="0" bIns="5334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b="1" kern="1200" dirty="0">
              <a:solidFill>
                <a:srgbClr val="5E6072"/>
              </a:solidFill>
              <a:latin typeface="Century Gothic" panose="020B0502020202020204" pitchFamily="34" charset="0"/>
            </a:rPr>
            <a:t>Stemming</a:t>
          </a:r>
          <a:endParaRPr lang="ru-RU" sz="4200" kern="1200" dirty="0">
            <a:solidFill>
              <a:srgbClr val="5E6072"/>
            </a:solidFill>
            <a:latin typeface="Century Gothic" panose="020B0502020202020204" pitchFamily="34" charset="0"/>
          </a:endParaRPr>
        </a:p>
      </dsp:txBody>
      <dsp:txXfrm>
        <a:off x="544397" y="1300983"/>
        <a:ext cx="3810779" cy="714248"/>
      </dsp:txXfrm>
    </dsp:sp>
    <dsp:sp modelId="{8815E0A7-F047-1940-983B-0877CF4DD43F}">
      <dsp:nvSpPr>
        <dsp:cNvPr id="0" name=""/>
        <dsp:cNvSpPr/>
      </dsp:nvSpPr>
      <dsp:spPr>
        <a:xfrm>
          <a:off x="187272" y="2015232"/>
          <a:ext cx="714248" cy="71424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9360226-B0C8-1D4E-9FAF-216FF120F2AF}">
      <dsp:nvSpPr>
        <dsp:cNvPr id="0" name=""/>
        <dsp:cNvSpPr/>
      </dsp:nvSpPr>
      <dsp:spPr>
        <a:xfrm>
          <a:off x="544397" y="2015232"/>
          <a:ext cx="3810779" cy="714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53340" rIns="0" bIns="5334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b="1" i="0" kern="1200" dirty="0">
              <a:solidFill>
                <a:srgbClr val="5E6072"/>
              </a:solidFill>
              <a:latin typeface="Century Gothic" panose="020B0502020202020204" pitchFamily="34" charset="0"/>
            </a:rPr>
            <a:t>Lemmatization</a:t>
          </a:r>
          <a:endParaRPr lang="ru-RU" sz="4200" kern="1200" dirty="0">
            <a:solidFill>
              <a:srgbClr val="5E6072"/>
            </a:solidFill>
            <a:latin typeface="Century Gothic" panose="020B0502020202020204" pitchFamily="34" charset="0"/>
          </a:endParaRPr>
        </a:p>
      </dsp:txBody>
      <dsp:txXfrm>
        <a:off x="544397" y="2015232"/>
        <a:ext cx="3810779" cy="7142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22EC50-18B3-9641-AAC8-86E1A892457E}">
      <dsp:nvSpPr>
        <dsp:cNvPr id="0" name=""/>
        <dsp:cNvSpPr/>
      </dsp:nvSpPr>
      <dsp:spPr>
        <a:xfrm>
          <a:off x="187272" y="516419"/>
          <a:ext cx="714248" cy="71424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E35B3283-C5F0-3944-A5CB-2EC9372A0405}">
      <dsp:nvSpPr>
        <dsp:cNvPr id="0" name=""/>
        <dsp:cNvSpPr/>
      </dsp:nvSpPr>
      <dsp:spPr>
        <a:xfrm>
          <a:off x="544397" y="516419"/>
          <a:ext cx="3810779" cy="714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9370" rIns="0" bIns="3937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>
              <a:solidFill>
                <a:srgbClr val="5E6072"/>
              </a:solidFill>
              <a:latin typeface="Century Gothic" panose="020B0502020202020204" pitchFamily="34" charset="0"/>
            </a:rPr>
            <a:t>Bag of words (BOW)</a:t>
          </a:r>
          <a:endParaRPr lang="ru-RU" sz="3100" kern="1200" dirty="0">
            <a:solidFill>
              <a:srgbClr val="5E6072"/>
            </a:solidFill>
            <a:latin typeface="Century Gothic" panose="020B0502020202020204" pitchFamily="34" charset="0"/>
          </a:endParaRPr>
        </a:p>
      </dsp:txBody>
      <dsp:txXfrm>
        <a:off x="544397" y="516419"/>
        <a:ext cx="3810779" cy="714248"/>
      </dsp:txXfrm>
    </dsp:sp>
    <dsp:sp modelId="{8815E0A7-F047-1940-983B-0877CF4DD43F}">
      <dsp:nvSpPr>
        <dsp:cNvPr id="0" name=""/>
        <dsp:cNvSpPr/>
      </dsp:nvSpPr>
      <dsp:spPr>
        <a:xfrm>
          <a:off x="187272" y="1230668"/>
          <a:ext cx="714248" cy="71424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9360226-B0C8-1D4E-9FAF-216FF120F2AF}">
      <dsp:nvSpPr>
        <dsp:cNvPr id="0" name=""/>
        <dsp:cNvSpPr/>
      </dsp:nvSpPr>
      <dsp:spPr>
        <a:xfrm>
          <a:off x="544397" y="1230668"/>
          <a:ext cx="3810779" cy="714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9370" rIns="0" bIns="3937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>
              <a:solidFill>
                <a:srgbClr val="5E6072"/>
              </a:solidFill>
              <a:latin typeface="Century Gothic" panose="020B0502020202020204" pitchFamily="34" charset="0"/>
            </a:rPr>
            <a:t>TF-IDF</a:t>
          </a:r>
          <a:endParaRPr lang="ru-RU" sz="3100" b="1" kern="1200" dirty="0">
            <a:solidFill>
              <a:srgbClr val="5E6072"/>
            </a:solidFill>
            <a:latin typeface="Century Gothic" panose="020B0502020202020204" pitchFamily="34" charset="0"/>
          </a:endParaRPr>
        </a:p>
      </dsp:txBody>
      <dsp:txXfrm>
        <a:off x="544397" y="1230668"/>
        <a:ext cx="3810779" cy="7142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22EC50-18B3-9641-AAC8-86E1A892457E}">
      <dsp:nvSpPr>
        <dsp:cNvPr id="0" name=""/>
        <dsp:cNvSpPr/>
      </dsp:nvSpPr>
      <dsp:spPr>
        <a:xfrm>
          <a:off x="187272" y="943858"/>
          <a:ext cx="714248" cy="71424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E35B3283-C5F0-3944-A5CB-2EC9372A0405}">
      <dsp:nvSpPr>
        <dsp:cNvPr id="0" name=""/>
        <dsp:cNvSpPr/>
      </dsp:nvSpPr>
      <dsp:spPr>
        <a:xfrm>
          <a:off x="544397" y="943858"/>
          <a:ext cx="3810779" cy="714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54610" rIns="0" bIns="5461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b="1" kern="1200" dirty="0">
              <a:latin typeface="Century Gothic" panose="020B0502020202020204" pitchFamily="34" charset="0"/>
            </a:rPr>
            <a:t>Word2Vec</a:t>
          </a:r>
          <a:endParaRPr lang="ru-RU" sz="4300" kern="1200" dirty="0">
            <a:latin typeface="Century Gothic" panose="020B0502020202020204" pitchFamily="34" charset="0"/>
          </a:endParaRPr>
        </a:p>
      </dsp:txBody>
      <dsp:txXfrm>
        <a:off x="544397" y="943858"/>
        <a:ext cx="3810779" cy="714248"/>
      </dsp:txXfrm>
    </dsp:sp>
    <dsp:sp modelId="{8815E0A7-F047-1940-983B-0877CF4DD43F}">
      <dsp:nvSpPr>
        <dsp:cNvPr id="0" name=""/>
        <dsp:cNvSpPr/>
      </dsp:nvSpPr>
      <dsp:spPr>
        <a:xfrm>
          <a:off x="187272" y="1658107"/>
          <a:ext cx="714248" cy="71424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9360226-B0C8-1D4E-9FAF-216FF120F2AF}">
      <dsp:nvSpPr>
        <dsp:cNvPr id="0" name=""/>
        <dsp:cNvSpPr/>
      </dsp:nvSpPr>
      <dsp:spPr>
        <a:xfrm>
          <a:off x="544397" y="1658107"/>
          <a:ext cx="3810779" cy="714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54610" rIns="0" bIns="5461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b="1" kern="1200" dirty="0" err="1">
              <a:latin typeface="Century Gothic" panose="020B0502020202020204" pitchFamily="34" charset="0"/>
            </a:rPr>
            <a:t>Fasttext</a:t>
          </a:r>
          <a:endParaRPr lang="ru-RU" sz="4300" b="1" kern="1200" dirty="0">
            <a:latin typeface="Century Gothic" panose="020B0502020202020204" pitchFamily="34" charset="0"/>
          </a:endParaRPr>
        </a:p>
      </dsp:txBody>
      <dsp:txXfrm>
        <a:off x="544397" y="1658107"/>
        <a:ext cx="3810779" cy="714248"/>
      </dsp:txXfrm>
    </dsp:sp>
    <dsp:sp modelId="{92073BBE-C534-A746-8CE6-2D217D9166DE}">
      <dsp:nvSpPr>
        <dsp:cNvPr id="0" name=""/>
        <dsp:cNvSpPr/>
      </dsp:nvSpPr>
      <dsp:spPr>
        <a:xfrm>
          <a:off x="187272" y="2372356"/>
          <a:ext cx="714248" cy="71424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2ADCB76-A7A5-A343-A64A-0746D1E00598}">
      <dsp:nvSpPr>
        <dsp:cNvPr id="0" name=""/>
        <dsp:cNvSpPr/>
      </dsp:nvSpPr>
      <dsp:spPr>
        <a:xfrm>
          <a:off x="544397" y="2372356"/>
          <a:ext cx="3810779" cy="714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54610" rIns="0" bIns="5461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b="1" kern="1200" dirty="0">
              <a:latin typeface="Century Gothic" panose="020B0502020202020204" pitchFamily="34" charset="0"/>
            </a:rPr>
            <a:t>Glove</a:t>
          </a:r>
          <a:endParaRPr lang="ru-RU" sz="4300" b="1" kern="1200" dirty="0">
            <a:latin typeface="Century Gothic" panose="020B0502020202020204" pitchFamily="34" charset="0"/>
          </a:endParaRPr>
        </a:p>
      </dsp:txBody>
      <dsp:txXfrm>
        <a:off x="544397" y="2372356"/>
        <a:ext cx="3810779" cy="714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448DF7-9D8D-0D4C-BC17-17F16CBF31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94CA94E-F15E-9F4D-AD34-FB328C73F6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0580F3-C878-6443-BB31-E3AFD11F8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6649-E4E5-BF40-8BF7-7600363791B9}" type="datetimeFigureOut">
              <a:rPr lang="ru-RU" smtClean="0"/>
              <a:t>25.09.2019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6CB4B7-4411-654C-9C55-E1895668A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C08AC12-19B6-FE4F-B727-5FB5AD520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D798D-66F8-554E-9DE7-343A36E7C9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9419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A97E92-2236-694B-868C-EBEAC986F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90D8CCA-4C7A-D646-80A4-7A7BC3A573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F84071-0504-A54D-9FEF-08BFCC02B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6649-E4E5-BF40-8BF7-7600363791B9}" type="datetimeFigureOut">
              <a:rPr lang="ru-RU" smtClean="0"/>
              <a:t>25.09.2019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184DFC-CE72-BF40-BEC2-A4A73B2DE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C4E71DD-3716-4E47-A97F-5646ED5A8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D798D-66F8-554E-9DE7-343A36E7C9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7483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E7DEEC2-258C-3145-AD37-D3DB0416CB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B2DC149-CE39-6E46-B267-66B7CE5884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152A553-1B77-1942-BED2-62FBEBAE2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6649-E4E5-BF40-8BF7-7600363791B9}" type="datetimeFigureOut">
              <a:rPr lang="ru-RU" smtClean="0"/>
              <a:t>25.09.2019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E6856A0-9704-CB48-A53F-2F4000434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C993B3-FEBA-014C-AB48-727E108CB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D798D-66F8-554E-9DE7-343A36E7C9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787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D29BC-AF37-F247-B8CE-39565F72D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DF81EF-1B16-A441-B99E-8855BC902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A394BA-EC42-194C-B272-6BCBE9C9A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6649-E4E5-BF40-8BF7-7600363791B9}" type="datetimeFigureOut">
              <a:rPr lang="ru-RU" smtClean="0"/>
              <a:t>25.09.2019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99A21AE-2691-3F42-BAD7-1A2C73A16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C62565C-00EB-C54D-BC72-3F97D39C6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D798D-66F8-554E-9DE7-343A36E7C9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6185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745E05-7999-F648-8B3B-D57C93591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5DF12F9-3709-8847-B3D0-89F0C0B030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B65EB7A-6D33-874D-847B-D4CF0EA39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6649-E4E5-BF40-8BF7-7600363791B9}" type="datetimeFigureOut">
              <a:rPr lang="ru-RU" smtClean="0"/>
              <a:t>25.09.2019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1D511E-33A9-5D44-901B-C6E30E98C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1EB434B-6845-D849-A591-6F26AB8BA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D798D-66F8-554E-9DE7-343A36E7C9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9353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3DBE3B-18B3-FA44-9F05-6C3A2DC82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737EA7-7B1F-CE46-92D0-BA7489208A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6781A8B-5952-2248-8816-CA04332480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AA15AEE-FDCE-2047-8701-FE62C949E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6649-E4E5-BF40-8BF7-7600363791B9}" type="datetimeFigureOut">
              <a:rPr lang="ru-RU" smtClean="0"/>
              <a:t>25.09.2019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03C4481-CAFC-644D-AD66-F8A86D4A7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029CDC5-FD1F-B94B-A476-CC78534B0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D798D-66F8-554E-9DE7-343A36E7C9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2932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D6415-4282-AE4E-AD0A-EBC8219F9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D9D4338-C673-4A4B-9053-56D465322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4C86BD4-6307-2649-AF2A-7CF0A25A58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2196111-A620-224C-9D7F-02800F4382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A671AE1-8882-B34C-8884-5FA0AF78E9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DBE0907-9569-7A46-B731-5052D5A0F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6649-E4E5-BF40-8BF7-7600363791B9}" type="datetimeFigureOut">
              <a:rPr lang="ru-RU" smtClean="0"/>
              <a:t>25.09.2019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A5135B7-A5EB-AE4B-8EC5-05FAAA0BE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E5E80E7-DC5F-5D46-9632-A7AEC2B7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D798D-66F8-554E-9DE7-343A36E7C9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9153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A5A986-7058-2B49-BE3B-A31ACE06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40BA752-356A-A34E-8D34-4669D684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6649-E4E5-BF40-8BF7-7600363791B9}" type="datetimeFigureOut">
              <a:rPr lang="ru-RU" smtClean="0"/>
              <a:t>25.09.2019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AB004F5-B4F2-7345-BA9F-E571A525C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3760F6C-E11B-2E48-9091-7C6788E53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D798D-66F8-554E-9DE7-343A36E7C9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6612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174ACD9-52F5-964B-91E7-52C3670F2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6649-E4E5-BF40-8BF7-7600363791B9}" type="datetimeFigureOut">
              <a:rPr lang="ru-RU" smtClean="0"/>
              <a:t>25.09.2019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B4E7FA4-3E1B-ED45-8F51-D6CC3A72A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DE51704-AFD1-AC4D-9A81-CAE234439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D798D-66F8-554E-9DE7-343A36E7C9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1136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1E3236-2F33-AA43-BABF-9E71C1EB4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333CDE-8A74-864A-9B52-CC0FD03B4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D643130-C46A-904F-822D-68242BCE3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4D8B42F-DA5C-3141-9F36-89546EA4C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6649-E4E5-BF40-8BF7-7600363791B9}" type="datetimeFigureOut">
              <a:rPr lang="ru-RU" smtClean="0"/>
              <a:t>25.09.2019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D45EF3E-4CF0-2E42-89EE-2A876A355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F0CF46E-7B6A-804B-9852-B09D9D4B7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D798D-66F8-554E-9DE7-343A36E7C9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3656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64374C-AE5A-D448-8D5C-90BBA8B60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3C0E333-8849-D146-9A6B-3B23E55240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9092D72-1F99-B240-A2B9-3981532272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A9A9C9D-EBAC-5A4C-A644-115EA9761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6649-E4E5-BF40-8BF7-7600363791B9}" type="datetimeFigureOut">
              <a:rPr lang="ru-RU" smtClean="0"/>
              <a:t>25.09.2019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11D268B-B302-A745-9E59-49BA43182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BB61AC3-1ADB-2C46-9C0B-038638C93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D798D-66F8-554E-9DE7-343A36E7C9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8442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C4FD4F-A260-4948-A824-0EF06D23B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C6052AA-85F7-9840-8898-AE6880FAC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7388F1-F144-2B4E-B83F-BE7343AE13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16649-E4E5-BF40-8BF7-7600363791B9}" type="datetimeFigureOut">
              <a:rPr lang="ru-RU" smtClean="0"/>
              <a:t>25.09.2019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412378-BF61-E240-BF1C-2B514768AF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28884F-5E24-1C43-B7E3-91F040F116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D798D-66F8-554E-9DE7-343A36E7C9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840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eeksforgeeks.org/python-nltk-nltk-tokenize-stanfordtokenizer/" TargetMode="External"/><Relationship Id="rId13" Type="http://schemas.openxmlformats.org/officeDocument/2006/relationships/hyperlink" Target="https://www.geeksforgeeks.org/python-nltk-tokenize-regexp/" TargetMode="External"/><Relationship Id="rId18" Type="http://schemas.openxmlformats.org/officeDocument/2006/relationships/hyperlink" Target="https://www.geeksforgeeks.org/python-lemmatization-with-nltk/" TargetMode="External"/><Relationship Id="rId3" Type="http://schemas.openxmlformats.org/officeDocument/2006/relationships/image" Target="../media/image15.png"/><Relationship Id="rId7" Type="http://schemas.openxmlformats.org/officeDocument/2006/relationships/hyperlink" Target="https://www.geeksforgeeks.org/python-nltk-nltk-tokenize-tabtokenizer/" TargetMode="External"/><Relationship Id="rId12" Type="http://schemas.openxmlformats.org/officeDocument/2006/relationships/hyperlink" Target="https://www.geeksforgeeks.org/python-nltk-tokenize-wordpuncttokenizer/" TargetMode="External"/><Relationship Id="rId17" Type="http://schemas.openxmlformats.org/officeDocument/2006/relationships/hyperlink" Target="https://www.geeksforgeeks.org/python-nltk-nltk-tweettokenizer/" TargetMode="External"/><Relationship Id="rId2" Type="http://schemas.openxmlformats.org/officeDocument/2006/relationships/image" Target="../media/image14.jpeg"/><Relationship Id="rId16" Type="http://schemas.openxmlformats.org/officeDocument/2006/relationships/hyperlink" Target="https://www.geeksforgeeks.org/python-nltk-nltk-whitespacetokenizer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eeksforgeeks.org/python-nltk-nltk-tokenize-sexprtokenizer/" TargetMode="External"/><Relationship Id="rId11" Type="http://schemas.openxmlformats.org/officeDocument/2006/relationships/hyperlink" Target="https://www.geeksforgeeks.org/python-nltk-nltk-tokenize-mwe/" TargetMode="External"/><Relationship Id="rId5" Type="http://schemas.openxmlformats.org/officeDocument/2006/relationships/hyperlink" Target="https://www.geeksforgeeks.org/python-nltk-nltk-tokenize-linetokenizer/" TargetMode="External"/><Relationship Id="rId15" Type="http://schemas.openxmlformats.org/officeDocument/2006/relationships/hyperlink" Target="https://www.geeksforgeeks.org/python-nltk-nltk-tokenizer-word_tokenize/" TargetMode="External"/><Relationship Id="rId10" Type="http://schemas.openxmlformats.org/officeDocument/2006/relationships/hyperlink" Target="https://www.geeksforgeeks.org/python-nltk-nltk-tokenize-conditionalfreqdist/" TargetMode="External"/><Relationship Id="rId19" Type="http://schemas.openxmlformats.org/officeDocument/2006/relationships/hyperlink" Target="https://www.geeksforgeeks.org/python-stemming-words-with-nltk/" TargetMode="External"/><Relationship Id="rId4" Type="http://schemas.openxmlformats.org/officeDocument/2006/relationships/image" Target="../media/image16.png"/><Relationship Id="rId9" Type="http://schemas.openxmlformats.org/officeDocument/2006/relationships/hyperlink" Target="https://www.geeksforgeeks.org/python-nltk-nltk-tokenize-spacetokenizer/" TargetMode="External"/><Relationship Id="rId14" Type="http://schemas.openxmlformats.org/officeDocument/2006/relationships/hyperlink" Target="https://www.geeksforgeeks.org/python-tokenize-text-using-textblob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5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6.png"/><Relationship Id="rId9" Type="http://schemas.microsoft.com/office/2007/relationships/diagramDrawing" Target="../diagrams/drawing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ltk.org/api/nltk.stem.html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radimrehurek.com/gensim/utils.html" TargetMode="External"/><Relationship Id="rId3" Type="http://schemas.openxmlformats.org/officeDocument/2006/relationships/image" Target="../media/image16.png"/><Relationship Id="rId7" Type="http://schemas.openxmlformats.org/officeDocument/2006/relationships/hyperlink" Target="https://www.clips.uantwerpen.be/pages/pattern-en#conjugation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textblob.readthedocs.io/en/dev/quickstart.html#words-inflection-and-lemmatization" TargetMode="External"/><Relationship Id="rId5" Type="http://schemas.openxmlformats.org/officeDocument/2006/relationships/hyperlink" Target="https://spacy.io/api/lemmatizer" TargetMode="External"/><Relationship Id="rId4" Type="http://schemas.openxmlformats.org/officeDocument/2006/relationships/hyperlink" Target="http://www.nltk.org/_modules/nltk/stem/wordnet.html" TargetMode="External"/><Relationship Id="rId9" Type="http://schemas.openxmlformats.org/officeDocument/2006/relationships/hyperlink" Target="https://stanfordnlp.github.io/CoreNLP/simple.html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16.png"/><Relationship Id="rId7" Type="http://schemas.openxmlformats.org/officeDocument/2006/relationships/diagramLayout" Target="../diagrams/layout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3.xml"/><Relationship Id="rId5" Type="http://schemas.openxmlformats.org/officeDocument/2006/relationships/image" Target="../media/image19.png"/><Relationship Id="rId10" Type="http://schemas.microsoft.com/office/2007/relationships/diagramDrawing" Target="../diagrams/drawing3.xml"/><Relationship Id="rId4" Type="http://schemas.openxmlformats.org/officeDocument/2006/relationships/image" Target="../media/image18.png"/><Relationship Id="rId9" Type="http://schemas.openxmlformats.org/officeDocument/2006/relationships/diagramColors" Target="../diagrams/colors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5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image" Target="../media/image5.jpe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:\Наташа\корел\сувалкина\презентация НЕЙРОНКИ\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9" t="14632" r="19727"/>
          <a:stretch/>
        </p:blipFill>
        <p:spPr bwMode="auto">
          <a:xfrm>
            <a:off x="-1" y="0"/>
            <a:ext cx="12192001" cy="687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D:\Наташа\корел\сувалкина\презентация НЕЙРОНКИ\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7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606851" y="4006468"/>
            <a:ext cx="5588002" cy="2640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800" b="1" dirty="0">
                <a:solidFill>
                  <a:srgbClr val="4DE9ED"/>
                </a:solidFill>
                <a:effectLst>
                  <a:glow rad="660400">
                    <a:srgbClr val="2A4070">
                      <a:alpha val="22000"/>
                    </a:srgb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NLP</a:t>
            </a:r>
          </a:p>
        </p:txBody>
      </p:sp>
    </p:spTree>
    <p:extLst>
      <p:ext uri="{BB962C8B-B14F-4D97-AF65-F5344CB8AC3E}">
        <p14:creationId xmlns:p14="http://schemas.microsoft.com/office/powerpoint/2010/main" val="2887542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" t="2864" b="67063"/>
          <a:stretch/>
        </p:blipFill>
        <p:spPr bwMode="auto">
          <a:xfrm>
            <a:off x="1637801" y="5870201"/>
            <a:ext cx="3275593" cy="98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0" y="1"/>
            <a:ext cx="1581665" cy="6858000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763F9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907598" y="1947552"/>
            <a:ext cx="1368000" cy="36000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Picture 3" descr="D:\Наташа\корел\сувалкина\фото подборка\970_1551256464_153666060821920x768etgxq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8" t="5136" r="7470" b="3675"/>
          <a:stretch/>
        </p:blipFill>
        <p:spPr bwMode="auto">
          <a:xfrm>
            <a:off x="556053" y="2236573"/>
            <a:ext cx="5698443" cy="396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D:\Наташа\корел\сувалкина\презентация НЕЙРОНКИ\ДОД\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53" y="2236573"/>
            <a:ext cx="5698443" cy="396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5" b="48081"/>
          <a:stretch/>
        </p:blipFill>
        <p:spPr bwMode="auto">
          <a:xfrm flipV="1">
            <a:off x="8907140" y="0"/>
            <a:ext cx="3284859" cy="161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9952B56-2CE3-FE47-93FC-A8266F742BFE}"/>
              </a:ext>
            </a:extLst>
          </p:cNvPr>
          <p:cNvSpPr/>
          <p:nvPr/>
        </p:nvSpPr>
        <p:spPr>
          <a:xfrm>
            <a:off x="6425513" y="2177890"/>
            <a:ext cx="5288691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>
                <a:solidFill>
                  <a:srgbClr val="6ABAEC"/>
                </a:solidFill>
                <a:latin typeface="Century Gothic" panose="020B0502020202020204" pitchFamily="34" charset="0"/>
              </a:rPr>
              <a:t>Python code:</a:t>
            </a:r>
            <a:endParaRPr lang="en-US" sz="1600" dirty="0">
              <a:solidFill>
                <a:srgbClr val="6ABAEC"/>
              </a:solidFill>
              <a:latin typeface="Century Gothic" panose="020B0502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dirty="0" err="1">
                <a:solidFill>
                  <a:srgbClr val="74778C"/>
                </a:solidFill>
                <a:latin typeface="Century Gothic" panose="020B0502020202020204" pitchFamily="34" charset="0"/>
              </a:rPr>
              <a:t>input_str</a:t>
            </a:r>
            <a:r>
              <a:rPr lang="en-US" dirty="0">
                <a:solidFill>
                  <a:srgbClr val="74778C"/>
                </a:solidFill>
                <a:latin typeface="Century Gothic" panose="020B0502020202020204" pitchFamily="34" charset="0"/>
              </a:rPr>
              <a:t> = “NLTK is a leading platform for building Python programs to work with human language data.”</a:t>
            </a:r>
            <a:br>
              <a:rPr lang="en-US" dirty="0">
                <a:solidFill>
                  <a:srgbClr val="74778C"/>
                </a:solidFill>
                <a:latin typeface="Century Gothic" panose="020B0502020202020204" pitchFamily="34" charset="0"/>
              </a:rPr>
            </a:br>
            <a:r>
              <a:rPr lang="en-US" dirty="0" err="1">
                <a:solidFill>
                  <a:srgbClr val="74778C"/>
                </a:solidFill>
                <a:latin typeface="Century Gothic" panose="020B0502020202020204" pitchFamily="34" charset="0"/>
              </a:rPr>
              <a:t>stop_words</a:t>
            </a:r>
            <a:r>
              <a:rPr lang="en-US" dirty="0">
                <a:solidFill>
                  <a:srgbClr val="74778C"/>
                </a:solidFill>
                <a:latin typeface="Century Gothic" panose="020B0502020202020204" pitchFamily="34" charset="0"/>
              </a:rPr>
              <a:t> = set(</a:t>
            </a:r>
            <a:r>
              <a:rPr lang="en-US" dirty="0" err="1">
                <a:solidFill>
                  <a:srgbClr val="74778C"/>
                </a:solidFill>
                <a:latin typeface="Century Gothic" panose="020B0502020202020204" pitchFamily="34" charset="0"/>
              </a:rPr>
              <a:t>stopwords.words</a:t>
            </a:r>
            <a:r>
              <a:rPr lang="en-US" dirty="0">
                <a:solidFill>
                  <a:srgbClr val="74778C"/>
                </a:solidFill>
                <a:latin typeface="Century Gothic" panose="020B0502020202020204" pitchFamily="34" charset="0"/>
              </a:rPr>
              <a:t>(‘</a:t>
            </a:r>
            <a:r>
              <a:rPr lang="en-US" dirty="0" err="1">
                <a:solidFill>
                  <a:srgbClr val="74778C"/>
                </a:solidFill>
                <a:latin typeface="Century Gothic" panose="020B0502020202020204" pitchFamily="34" charset="0"/>
              </a:rPr>
              <a:t>english</a:t>
            </a:r>
            <a:r>
              <a:rPr lang="en-US" dirty="0">
                <a:solidFill>
                  <a:srgbClr val="74778C"/>
                </a:solidFill>
                <a:latin typeface="Century Gothic" panose="020B0502020202020204" pitchFamily="34" charset="0"/>
              </a:rPr>
              <a:t>’))</a:t>
            </a:r>
            <a:endParaRPr lang="ru-RU" dirty="0">
              <a:solidFill>
                <a:srgbClr val="74778C"/>
              </a:solidFill>
              <a:latin typeface="Century Gothic" panose="020B0502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rgbClr val="92D050"/>
                </a:solidFill>
                <a:latin typeface="Century Gothic" panose="020B0502020202020204" pitchFamily="34" charset="0"/>
              </a:rPr>
              <a:t>from </a:t>
            </a:r>
            <a:r>
              <a:rPr lang="en-US" dirty="0" err="1">
                <a:solidFill>
                  <a:srgbClr val="74778C"/>
                </a:solidFill>
                <a:latin typeface="Century Gothic" panose="020B0502020202020204" pitchFamily="34" charset="0"/>
              </a:rPr>
              <a:t>nltk.tokenize</a:t>
            </a:r>
            <a:r>
              <a:rPr lang="en-US" dirty="0">
                <a:solidFill>
                  <a:srgbClr val="92D050"/>
                </a:solidFill>
                <a:latin typeface="Century Gothic" panose="020B0502020202020204" pitchFamily="34" charset="0"/>
              </a:rPr>
              <a:t> import </a:t>
            </a:r>
            <a:r>
              <a:rPr lang="en-US" dirty="0" err="1">
                <a:solidFill>
                  <a:srgbClr val="74778C"/>
                </a:solidFill>
                <a:latin typeface="Century Gothic" panose="020B0502020202020204" pitchFamily="34" charset="0"/>
              </a:rPr>
              <a:t>word_tokenize</a:t>
            </a:r>
            <a:br>
              <a:rPr lang="en-US" dirty="0">
                <a:solidFill>
                  <a:srgbClr val="74778C"/>
                </a:solidFill>
                <a:latin typeface="Century Gothic" panose="020B0502020202020204" pitchFamily="34" charset="0"/>
              </a:rPr>
            </a:br>
            <a:r>
              <a:rPr lang="en-US" dirty="0">
                <a:solidFill>
                  <a:srgbClr val="74778C"/>
                </a:solidFill>
                <a:latin typeface="Century Gothic" panose="020B0502020202020204" pitchFamily="34" charset="0"/>
              </a:rPr>
              <a:t>tokens = </a:t>
            </a:r>
            <a:r>
              <a:rPr lang="en-US" dirty="0" err="1">
                <a:solidFill>
                  <a:srgbClr val="74778C"/>
                </a:solidFill>
                <a:latin typeface="Century Gothic" panose="020B0502020202020204" pitchFamily="34" charset="0"/>
              </a:rPr>
              <a:t>word_tokenize</a:t>
            </a:r>
            <a:r>
              <a:rPr lang="en-US" dirty="0">
                <a:solidFill>
                  <a:srgbClr val="74778C"/>
                </a:solidFill>
                <a:latin typeface="Century Gothic" panose="020B0502020202020204" pitchFamily="34" charset="0"/>
              </a:rPr>
              <a:t>(</a:t>
            </a:r>
            <a:r>
              <a:rPr lang="en-US" dirty="0" err="1">
                <a:solidFill>
                  <a:srgbClr val="74778C"/>
                </a:solidFill>
                <a:latin typeface="Century Gothic" panose="020B0502020202020204" pitchFamily="34" charset="0"/>
              </a:rPr>
              <a:t>input_str</a:t>
            </a:r>
            <a:r>
              <a:rPr lang="en-US" dirty="0">
                <a:solidFill>
                  <a:srgbClr val="74778C"/>
                </a:solidFill>
                <a:latin typeface="Century Gothic" panose="020B0502020202020204" pitchFamily="34" charset="0"/>
              </a:rPr>
              <a:t>)</a:t>
            </a:r>
            <a:br>
              <a:rPr lang="en-US" dirty="0">
                <a:solidFill>
                  <a:srgbClr val="74778C"/>
                </a:solidFill>
                <a:latin typeface="Century Gothic" panose="020B0502020202020204" pitchFamily="34" charset="0"/>
              </a:rPr>
            </a:br>
            <a:r>
              <a:rPr lang="en-US" dirty="0">
                <a:solidFill>
                  <a:srgbClr val="74778C"/>
                </a:solidFill>
                <a:latin typeface="Century Gothic" panose="020B0502020202020204" pitchFamily="34" charset="0"/>
              </a:rPr>
              <a:t>result = [</a:t>
            </a:r>
            <a:r>
              <a:rPr lang="en-US" dirty="0" err="1">
                <a:solidFill>
                  <a:srgbClr val="74778C"/>
                </a:solidFill>
                <a:latin typeface="Century Gothic" panose="020B0502020202020204" pitchFamily="34" charset="0"/>
              </a:rPr>
              <a:t>i</a:t>
            </a:r>
            <a:r>
              <a:rPr lang="en-US" dirty="0">
                <a:solidFill>
                  <a:srgbClr val="74778C"/>
                </a:solidFill>
                <a:latin typeface="Century Gothic" panose="020B0502020202020204" pitchFamily="34" charset="0"/>
              </a:rPr>
              <a:t> for </a:t>
            </a:r>
            <a:r>
              <a:rPr lang="en-US" dirty="0" err="1">
                <a:solidFill>
                  <a:srgbClr val="74778C"/>
                </a:solidFill>
                <a:latin typeface="Century Gothic" panose="020B0502020202020204" pitchFamily="34" charset="0"/>
              </a:rPr>
              <a:t>i</a:t>
            </a:r>
            <a:r>
              <a:rPr lang="en-US" dirty="0">
                <a:solidFill>
                  <a:srgbClr val="74778C"/>
                </a:solidFill>
                <a:latin typeface="Century Gothic" panose="020B0502020202020204" pitchFamily="34" charset="0"/>
              </a:rPr>
              <a:t> in tokens if not </a:t>
            </a:r>
            <a:r>
              <a:rPr lang="en-US" dirty="0" err="1">
                <a:solidFill>
                  <a:srgbClr val="74778C"/>
                </a:solidFill>
                <a:latin typeface="Century Gothic" panose="020B0502020202020204" pitchFamily="34" charset="0"/>
              </a:rPr>
              <a:t>i</a:t>
            </a:r>
            <a:r>
              <a:rPr lang="en-US" dirty="0">
                <a:solidFill>
                  <a:srgbClr val="74778C"/>
                </a:solidFill>
                <a:latin typeface="Century Gothic" panose="020B0502020202020204" pitchFamily="34" charset="0"/>
              </a:rPr>
              <a:t> in </a:t>
            </a:r>
            <a:r>
              <a:rPr lang="en-US" dirty="0" err="1">
                <a:solidFill>
                  <a:srgbClr val="74778C"/>
                </a:solidFill>
                <a:latin typeface="Century Gothic" panose="020B0502020202020204" pitchFamily="34" charset="0"/>
              </a:rPr>
              <a:t>stop_words</a:t>
            </a:r>
            <a:r>
              <a:rPr lang="en-US" dirty="0">
                <a:solidFill>
                  <a:srgbClr val="74778C"/>
                </a:solidFill>
                <a:latin typeface="Century Gothic" panose="020B0502020202020204" pitchFamily="34" charset="0"/>
              </a:rPr>
              <a:t>]</a:t>
            </a:r>
            <a:br>
              <a:rPr lang="en-US" dirty="0">
                <a:solidFill>
                  <a:srgbClr val="74778C"/>
                </a:solidFill>
                <a:latin typeface="Century Gothic" panose="020B0502020202020204" pitchFamily="34" charset="0"/>
              </a:rPr>
            </a:br>
            <a:r>
              <a:rPr lang="en-US" dirty="0">
                <a:solidFill>
                  <a:srgbClr val="74778C"/>
                </a:solidFill>
                <a:latin typeface="Century Gothic" panose="020B0502020202020204" pitchFamily="34" charset="0"/>
              </a:rPr>
              <a:t>print (result)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7DBC6F85-86B6-5940-BAB2-511EC6FCE77B}"/>
              </a:ext>
            </a:extLst>
          </p:cNvPr>
          <p:cNvSpPr/>
          <p:nvPr/>
        </p:nvSpPr>
        <p:spPr>
          <a:xfrm>
            <a:off x="6425513" y="4972593"/>
            <a:ext cx="5523471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>
                <a:solidFill>
                  <a:srgbClr val="6ABAEC"/>
                </a:solidFill>
                <a:latin typeface="Century Gothic" panose="020B0502020202020204" pitchFamily="34" charset="0"/>
              </a:rPr>
              <a:t>Output:</a:t>
            </a:r>
            <a:endParaRPr lang="en-US" sz="1600" dirty="0">
              <a:solidFill>
                <a:srgbClr val="74778C"/>
              </a:solidFill>
              <a:latin typeface="Century Gothic" panose="020B0502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rgbClr val="74778C"/>
                </a:solidFill>
                <a:latin typeface="Century Gothic" panose="020B0502020202020204" pitchFamily="34" charset="0"/>
              </a:rPr>
              <a:t>[‘NLTK’, ‘leading’, ‘platform’, ‘building’, ‘Python’, ‘programs’, ‘work’, ‘human’, ‘language’, ‘data’, ‘.’]</a:t>
            </a:r>
          </a:p>
        </p:txBody>
      </p:sp>
      <p:sp>
        <p:nvSpPr>
          <p:cNvPr id="9" name="Google Shape;252;p33"/>
          <p:cNvSpPr txBox="1"/>
          <p:nvPr/>
        </p:nvSpPr>
        <p:spPr>
          <a:xfrm>
            <a:off x="1758660" y="49428"/>
            <a:ext cx="8349168" cy="180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5000"/>
            </a:pPr>
            <a:r>
              <a:rPr lang="en-US" sz="54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NLP</a:t>
            </a:r>
            <a:endParaRPr lang="ru-RU" sz="54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  <a:p>
            <a:pPr lvl="0">
              <a:lnSpc>
                <a:spcPct val="90000"/>
              </a:lnSpc>
              <a:buClr>
                <a:schemeClr val="lt1"/>
              </a:buClr>
              <a:buSzPts val="5000"/>
            </a:pPr>
            <a:r>
              <a:rPr lang="en-US" sz="28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Example text preprocessing:</a:t>
            </a:r>
            <a:r>
              <a:rPr lang="ru-RU" sz="28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 </a:t>
            </a:r>
            <a:r>
              <a:rPr lang="en-US" sz="28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stop</a:t>
            </a:r>
            <a:endParaRPr lang="ru-RU" sz="28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  <a:p>
            <a:pPr lvl="0">
              <a:lnSpc>
                <a:spcPct val="90000"/>
              </a:lnSpc>
              <a:buClr>
                <a:schemeClr val="lt1"/>
              </a:buClr>
              <a:buSzPts val="5000"/>
            </a:pPr>
            <a:r>
              <a:rPr lang="en-US" sz="28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words removal and tokenization</a:t>
            </a:r>
          </a:p>
        </p:txBody>
      </p:sp>
    </p:spTree>
    <p:extLst>
      <p:ext uri="{BB962C8B-B14F-4D97-AF65-F5344CB8AC3E}">
        <p14:creationId xmlns:p14="http://schemas.microsoft.com/office/powerpoint/2010/main" val="2570674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рямоугольник 22"/>
          <p:cNvSpPr/>
          <p:nvPr/>
        </p:nvSpPr>
        <p:spPr>
          <a:xfrm>
            <a:off x="0" y="560648"/>
            <a:ext cx="6410692" cy="5870298"/>
          </a:xfrm>
          <a:prstGeom prst="rect">
            <a:avLst/>
          </a:prstGeom>
          <a:solidFill>
            <a:srgbClr val="EE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11357986" y="560648"/>
            <a:ext cx="834013" cy="5870298"/>
          </a:xfrm>
          <a:prstGeom prst="rect">
            <a:avLst/>
          </a:prstGeom>
          <a:solidFill>
            <a:srgbClr val="276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5" name="Picture 4" descr="D:\Наташа\корел\сувалкина\фото подборка\RevolucionarniBlockchain_iStock-86254525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5" r="35903" b="26089"/>
          <a:stretch/>
        </p:blipFill>
        <p:spPr bwMode="auto">
          <a:xfrm>
            <a:off x="6410690" y="-1"/>
            <a:ext cx="494729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D:\Наташа\корел\сувалкина\презентация НЕЙРОНКИ\ДОД\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693" y="-14970"/>
            <a:ext cx="49472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5" descr="D:\Наташа\корел\сувалкина\презентация НЕЙРОНКИ\ДОД\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692" y="0"/>
            <a:ext cx="49472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Наташа\корел\сувалкина\презентация НЕЙРОНКИ\ДОД\4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690" y="-14970"/>
            <a:ext cx="4947298" cy="687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12A00DFF-0A22-9E47-B80B-2F149FD16845}"/>
              </a:ext>
            </a:extLst>
          </p:cNvPr>
          <p:cNvSpPr/>
          <p:nvPr/>
        </p:nvSpPr>
        <p:spPr>
          <a:xfrm>
            <a:off x="6614556" y="455609"/>
            <a:ext cx="4738254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Python code:</a:t>
            </a:r>
            <a:endParaRPr 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from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nltk.tokenize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import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word_tokenize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input_str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= ” @john lol that was #awesome :)”</a:t>
            </a:r>
            <a:b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word_tokenize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input_str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  <a:endParaRPr lang="ru-RU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1072AA72-A35F-564C-8DAE-2CE9799D015D}"/>
              </a:ext>
            </a:extLst>
          </p:cNvPr>
          <p:cNvSpPr/>
          <p:nvPr/>
        </p:nvSpPr>
        <p:spPr>
          <a:xfrm>
            <a:off x="6614556" y="2369112"/>
            <a:ext cx="4738254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Output: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['@', 'john', 'lol', 'that', 'was', '#', 'awesome', ':', ')']</a:t>
            </a: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0591BCFF-76A2-F644-AA52-9D785034BF77}"/>
              </a:ext>
            </a:extLst>
          </p:cNvPr>
          <p:cNvSpPr/>
          <p:nvPr/>
        </p:nvSpPr>
        <p:spPr>
          <a:xfrm>
            <a:off x="6616153" y="3651673"/>
            <a:ext cx="4536374" cy="1738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Python code:</a:t>
            </a:r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from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nltk.tokenize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import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TweetTokenizer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tokenizer =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TweetTokenizer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  <a:p>
            <a:pPr>
              <a:spcAft>
                <a:spcPts val="600"/>
              </a:spcAft>
            </a:pP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tokenizer.tokenize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mytweet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  <a:endParaRPr lang="ru-RU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E99FA5A4-58CF-1D4B-9206-445E70A4A414}"/>
              </a:ext>
            </a:extLst>
          </p:cNvPr>
          <p:cNvSpPr/>
          <p:nvPr/>
        </p:nvSpPr>
        <p:spPr>
          <a:xfrm>
            <a:off x="6614556" y="5642122"/>
            <a:ext cx="4738254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Output: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['@john', 'lol', 'that', 'was', '#awesome', ':)']</a:t>
            </a:r>
          </a:p>
        </p:txBody>
      </p:sp>
      <p:sp>
        <p:nvSpPr>
          <p:cNvPr id="40" name="Прямоугольник 39"/>
          <p:cNvSpPr/>
          <p:nvPr/>
        </p:nvSpPr>
        <p:spPr>
          <a:xfrm>
            <a:off x="572635" y="571740"/>
            <a:ext cx="189026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60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NLP</a:t>
            </a:r>
            <a:endParaRPr lang="ru-RU" sz="6000" b="1" dirty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2475251" y="789430"/>
            <a:ext cx="26500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solidFill>
                  <a:srgbClr val="617085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Tokenizers</a:t>
            </a: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1DD1BDD3-9F25-AB40-866F-FD454025FAF1}"/>
              </a:ext>
            </a:extLst>
          </p:cNvPr>
          <p:cNvSpPr/>
          <p:nvPr/>
        </p:nvSpPr>
        <p:spPr>
          <a:xfrm>
            <a:off x="362571" y="1162024"/>
            <a:ext cx="5905996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 fontAlgn="base">
              <a:spcAft>
                <a:spcPts val="300"/>
              </a:spcAft>
              <a:buClr>
                <a:srgbClr val="0C60C6"/>
              </a:buClr>
              <a:buFont typeface="Arial" panose="020B0604020202020204" pitchFamily="34" charset="0"/>
              <a:buChar char="•"/>
            </a:pPr>
            <a:endParaRPr lang="en-US" sz="2800" b="1" dirty="0">
              <a:latin typeface="Times" pitchFamily="2" charset="0"/>
            </a:endParaRPr>
          </a:p>
          <a:p>
            <a:pPr marL="285750" indent="-285750" fontAlgn="base">
              <a:spcAft>
                <a:spcPts val="300"/>
              </a:spcAft>
              <a:buClr>
                <a:srgbClr val="0C60C6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imes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Python NLTK | nltk.tokenize.LineTokenizer</a:t>
            </a:r>
            <a:endParaRPr lang="en-US" dirty="0">
              <a:latin typeface="Times" pitchFamily="2" charset="0"/>
            </a:endParaRPr>
          </a:p>
          <a:p>
            <a:pPr marL="285750" indent="-285750" fontAlgn="base">
              <a:spcAft>
                <a:spcPts val="300"/>
              </a:spcAft>
              <a:buClr>
                <a:srgbClr val="0C60C6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imes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Python NLTK | nltk.tokenize.SExprTokenizer()</a:t>
            </a:r>
            <a:endParaRPr lang="en-US" dirty="0">
              <a:latin typeface="Times" pitchFamily="2" charset="0"/>
            </a:endParaRPr>
          </a:p>
          <a:p>
            <a:pPr marL="285750" indent="-285750" fontAlgn="base">
              <a:spcAft>
                <a:spcPts val="300"/>
              </a:spcAft>
              <a:buClr>
                <a:srgbClr val="0C60C6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imes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Python NLTK | nltk.tokenize.TabTokenizer()</a:t>
            </a:r>
            <a:endParaRPr lang="en-US" dirty="0">
              <a:latin typeface="Times" pitchFamily="2" charset="0"/>
            </a:endParaRPr>
          </a:p>
          <a:p>
            <a:pPr marL="285750" indent="-285750" fontAlgn="base">
              <a:spcAft>
                <a:spcPts val="300"/>
              </a:spcAft>
              <a:buClr>
                <a:srgbClr val="0C60C6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imes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Python NLTK | nltk.tokenize.StanfordTokenizer()</a:t>
            </a:r>
            <a:endParaRPr lang="en-US" dirty="0">
              <a:latin typeface="Times" pitchFamily="2" charset="0"/>
            </a:endParaRPr>
          </a:p>
          <a:p>
            <a:pPr marL="285750" indent="-285750" fontAlgn="base">
              <a:spcAft>
                <a:spcPts val="300"/>
              </a:spcAft>
              <a:buClr>
                <a:srgbClr val="0C60C6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imes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Python NLTK | nltk.tokenize.SpaceTokenizer()</a:t>
            </a:r>
            <a:endParaRPr lang="en-US" dirty="0">
              <a:latin typeface="Times" pitchFamily="2" charset="0"/>
            </a:endParaRPr>
          </a:p>
          <a:p>
            <a:pPr marL="285750" indent="-285750" fontAlgn="base">
              <a:spcAft>
                <a:spcPts val="300"/>
              </a:spcAft>
              <a:buClr>
                <a:srgbClr val="0C60C6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imes" pitchFamily="2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Python | NLTK nltk.tokenize.ConditionalFreqDist()</a:t>
            </a:r>
            <a:endParaRPr lang="en-US" dirty="0">
              <a:latin typeface="Times" pitchFamily="2" charset="0"/>
            </a:endParaRPr>
          </a:p>
          <a:p>
            <a:pPr marL="285750" indent="-285750" fontAlgn="base">
              <a:spcAft>
                <a:spcPts val="300"/>
              </a:spcAft>
              <a:buClr>
                <a:srgbClr val="0C60C6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imes" pitchFamily="2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Python NLTK | nltk.tokenize.mwe()</a:t>
            </a:r>
            <a:endParaRPr lang="en-US" dirty="0">
              <a:latin typeface="Times" pitchFamily="2" charset="0"/>
            </a:endParaRPr>
          </a:p>
          <a:p>
            <a:pPr marL="285750" indent="-285750" fontAlgn="base">
              <a:spcAft>
                <a:spcPts val="300"/>
              </a:spcAft>
              <a:buClr>
                <a:srgbClr val="0C60C6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imes" pitchFamily="2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Python NLTK | tokenize.WordPunctTokenizer()</a:t>
            </a:r>
            <a:endParaRPr lang="en-US" dirty="0">
              <a:latin typeface="Times" pitchFamily="2" charset="0"/>
            </a:endParaRPr>
          </a:p>
          <a:p>
            <a:pPr marL="285750" indent="-285750" fontAlgn="base">
              <a:spcAft>
                <a:spcPts val="300"/>
              </a:spcAft>
              <a:buClr>
                <a:srgbClr val="0C60C6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imes" pitchFamily="2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Python NLTK | tokenize.regexp()</a:t>
            </a:r>
            <a:endParaRPr lang="en-US" dirty="0">
              <a:latin typeface="Times" pitchFamily="2" charset="0"/>
            </a:endParaRPr>
          </a:p>
          <a:p>
            <a:pPr marL="285750" indent="-285750" fontAlgn="base">
              <a:spcAft>
                <a:spcPts val="300"/>
              </a:spcAft>
              <a:buClr>
                <a:srgbClr val="0C60C6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imes" pitchFamily="2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Python | Tokenize text using TextBlob</a:t>
            </a:r>
            <a:endParaRPr lang="en-US" dirty="0">
              <a:latin typeface="Times" pitchFamily="2" charset="0"/>
            </a:endParaRPr>
          </a:p>
          <a:p>
            <a:pPr marL="285750" indent="-285750" fontAlgn="base">
              <a:spcAft>
                <a:spcPts val="300"/>
              </a:spcAft>
              <a:buClr>
                <a:srgbClr val="0C60C6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imes" pitchFamily="2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Python NLTK | nltk.tokenizer.word_tokenize()</a:t>
            </a:r>
            <a:endParaRPr lang="en-US" dirty="0">
              <a:latin typeface="Times" pitchFamily="2" charset="0"/>
            </a:endParaRPr>
          </a:p>
          <a:p>
            <a:pPr marL="285750" indent="-285750" fontAlgn="base">
              <a:spcAft>
                <a:spcPts val="300"/>
              </a:spcAft>
              <a:buClr>
                <a:srgbClr val="0C60C6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imes" pitchFamily="2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Python NLTK | nltk.WhitespaceTokenizer</a:t>
            </a:r>
            <a:endParaRPr lang="en-US" dirty="0">
              <a:latin typeface="Times" pitchFamily="2" charset="0"/>
            </a:endParaRPr>
          </a:p>
          <a:p>
            <a:pPr marL="285750" indent="-285750" fontAlgn="base">
              <a:spcAft>
                <a:spcPts val="300"/>
              </a:spcAft>
              <a:buClr>
                <a:srgbClr val="0C60C6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imes" pitchFamily="2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Python NLTK | nltk.TweetTokenizer()</a:t>
            </a:r>
            <a:endParaRPr lang="en-US" dirty="0">
              <a:latin typeface="Times" pitchFamily="2" charset="0"/>
            </a:endParaRPr>
          </a:p>
          <a:p>
            <a:pPr marL="285750" indent="-285750" fontAlgn="base">
              <a:spcAft>
                <a:spcPts val="300"/>
              </a:spcAft>
              <a:buClr>
                <a:srgbClr val="0C60C6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imes" pitchFamily="2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Python | Lemmatization with NLTK</a:t>
            </a:r>
            <a:endParaRPr lang="en-US" dirty="0">
              <a:latin typeface="Times" pitchFamily="2" charset="0"/>
            </a:endParaRPr>
          </a:p>
          <a:p>
            <a:pPr marL="285750" indent="-285750" fontAlgn="base">
              <a:spcAft>
                <a:spcPts val="300"/>
              </a:spcAft>
              <a:buClr>
                <a:srgbClr val="0C60C6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imes" pitchFamily="2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Python | Stemming words with NLTK</a:t>
            </a:r>
            <a:endParaRPr lang="en-US" dirty="0">
              <a:latin typeface="Times" pitchFamily="2" charset="0"/>
            </a:endParaRPr>
          </a:p>
          <a:p>
            <a:pPr>
              <a:spcAft>
                <a:spcPts val="300"/>
              </a:spcAft>
              <a:buClr>
                <a:srgbClr val="0C60C6"/>
              </a:buClr>
            </a:pPr>
            <a:br>
              <a:rPr lang="en-US" dirty="0">
                <a:latin typeface="Times" pitchFamily="2" charset="0"/>
              </a:rPr>
            </a:br>
            <a:endParaRPr lang="ru-RU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887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 flipH="1">
            <a:off x="0" y="-14970"/>
            <a:ext cx="12191999" cy="6872970"/>
            <a:chOff x="0" y="-14970"/>
            <a:chExt cx="12191999" cy="6872970"/>
          </a:xfrm>
        </p:grpSpPr>
        <p:sp>
          <p:nvSpPr>
            <p:cNvPr id="9" name="Прямоугольник 8"/>
            <p:cNvSpPr/>
            <p:nvPr/>
          </p:nvSpPr>
          <p:spPr>
            <a:xfrm>
              <a:off x="0" y="560648"/>
              <a:ext cx="6410692" cy="5870298"/>
            </a:xfrm>
            <a:prstGeom prst="rect">
              <a:avLst/>
            </a:prstGeom>
            <a:solidFill>
              <a:srgbClr val="EEF0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11357986" y="560648"/>
              <a:ext cx="834013" cy="5870298"/>
            </a:xfrm>
            <a:prstGeom prst="rect">
              <a:avLst/>
            </a:prstGeom>
            <a:solidFill>
              <a:srgbClr val="2763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4" name="Picture 4" descr="D:\Наташа\корел\сувалкина\фото подборка\RevolucionarniBlockchain_iStock-862545252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05" r="35903" b="26089"/>
            <a:stretch/>
          </p:blipFill>
          <p:spPr bwMode="auto">
            <a:xfrm>
              <a:off x="6410690" y="-1"/>
              <a:ext cx="4947298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5" descr="D:\Наташа\корел\сувалкина\презентация НЕЙРОНКИ\ДОД\3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0693" y="-14970"/>
              <a:ext cx="4947295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5" descr="D:\Наташа\корел\сувалкина\презентация НЕЙРОНКИ\ДОД\3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0692" y="0"/>
              <a:ext cx="4947295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D:\Наташа\корел\сувалкина\презентация НЕЙРОНКИ\ДОД\4.png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0690" y="-14970"/>
              <a:ext cx="4947298" cy="6872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23C6DDC2-D772-FE4A-86AD-87F79FDC6D8E}"/>
              </a:ext>
            </a:extLst>
          </p:cNvPr>
          <p:cNvSpPr/>
          <p:nvPr/>
        </p:nvSpPr>
        <p:spPr>
          <a:xfrm>
            <a:off x="1275314" y="1844370"/>
            <a:ext cx="282641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Simple examples:</a:t>
            </a:r>
          </a:p>
          <a:p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books — book,</a:t>
            </a:r>
            <a:endParaRPr lang="ru-RU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looked — look</a:t>
            </a:r>
            <a:endParaRPr lang="ru-RU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9B8F8BAE-D583-064D-86F6-D09CFAEDEA1F}"/>
              </a:ext>
            </a:extLst>
          </p:cNvPr>
          <p:cNvSpPr/>
          <p:nvPr/>
        </p:nvSpPr>
        <p:spPr>
          <a:xfrm>
            <a:off x="1275314" y="3881375"/>
            <a:ext cx="439478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Complex examples:</a:t>
            </a:r>
          </a:p>
          <a:p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have - had,</a:t>
            </a:r>
            <a:endParaRPr lang="ru-RU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do — did</a:t>
            </a:r>
            <a:r>
              <a:rPr lang="ru-RU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,</a:t>
            </a:r>
          </a:p>
          <a:p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bring – brought,</a:t>
            </a:r>
            <a:endParaRPr lang="ru-RU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catch - caught</a:t>
            </a:r>
            <a:endParaRPr lang="ru-RU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27" name="Схема 26">
            <a:extLst>
              <a:ext uri="{FF2B5EF4-FFF2-40B4-BE49-F238E27FC236}">
                <a16:creationId xmlns:a16="http://schemas.microsoft.com/office/drawing/2014/main" id="{3443786B-CF9D-9343-8DB5-68DED1F852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5084822"/>
              </p:ext>
            </p:extLst>
          </p:nvPr>
        </p:nvGraphicFramePr>
        <p:xfrm>
          <a:off x="6979983" y="2097176"/>
          <a:ext cx="4355176" cy="40304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8" name="Стрелка вправо 27">
            <a:extLst>
              <a:ext uri="{FF2B5EF4-FFF2-40B4-BE49-F238E27FC236}">
                <a16:creationId xmlns:a16="http://schemas.microsoft.com/office/drawing/2014/main" id="{978A9CB6-DE5E-9240-9602-8E0F959B9631}"/>
              </a:ext>
            </a:extLst>
          </p:cNvPr>
          <p:cNvSpPr/>
          <p:nvPr/>
        </p:nvSpPr>
        <p:spPr>
          <a:xfrm>
            <a:off x="5165123" y="3821266"/>
            <a:ext cx="1678403" cy="582283"/>
          </a:xfrm>
          <a:prstGeom prst="rightArrow">
            <a:avLst/>
          </a:prstGeom>
          <a:solidFill>
            <a:srgbClr val="0C60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5898397" y="650930"/>
            <a:ext cx="189026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60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NLP</a:t>
            </a:r>
            <a:endParaRPr lang="ru-RU" sz="6000" b="1" dirty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5941946" y="1556892"/>
            <a:ext cx="58352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solidFill>
                  <a:srgbClr val="617085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Normalization of words</a:t>
            </a:r>
          </a:p>
        </p:txBody>
      </p:sp>
    </p:spTree>
    <p:extLst>
      <p:ext uri="{BB962C8B-B14F-4D97-AF65-F5344CB8AC3E}">
        <p14:creationId xmlns:p14="http://schemas.microsoft.com/office/powerpoint/2010/main" val="3419378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5" b="48081"/>
          <a:stretch/>
        </p:blipFill>
        <p:spPr bwMode="auto">
          <a:xfrm flipV="1">
            <a:off x="8907141" y="0"/>
            <a:ext cx="3284859" cy="161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Прямоугольник 23"/>
          <p:cNvSpPr/>
          <p:nvPr/>
        </p:nvSpPr>
        <p:spPr>
          <a:xfrm>
            <a:off x="-1" y="1106822"/>
            <a:ext cx="12192000" cy="5324123"/>
          </a:xfrm>
          <a:prstGeom prst="rect">
            <a:avLst/>
          </a:prstGeom>
          <a:solidFill>
            <a:srgbClr val="EE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1" y="1106822"/>
            <a:ext cx="749244" cy="5324123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6ABAEC"/>
              </a:solidFill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8D5EF4D-757E-8F41-B380-95557EA509A2}"/>
              </a:ext>
            </a:extLst>
          </p:cNvPr>
          <p:cNvSpPr/>
          <p:nvPr/>
        </p:nvSpPr>
        <p:spPr>
          <a:xfrm>
            <a:off x="902690" y="214738"/>
            <a:ext cx="5044971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NLP. Stemming</a:t>
            </a:r>
          </a:p>
          <a:p>
            <a:endParaRPr lang="en-US" sz="4000" b="1" dirty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400" dirty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69E2C654-4B95-AF4E-8EAE-E10A0CDE1F41}"/>
              </a:ext>
            </a:extLst>
          </p:cNvPr>
          <p:cNvSpPr/>
          <p:nvPr/>
        </p:nvSpPr>
        <p:spPr>
          <a:xfrm>
            <a:off x="1043199" y="1849007"/>
            <a:ext cx="5342810" cy="1179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spcAft>
                <a:spcPts val="1000"/>
              </a:spcAft>
              <a:buClr>
                <a:srgbClr val="6ABAEC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Porter stemming algorithm</a:t>
            </a:r>
          </a:p>
          <a:p>
            <a:pPr marL="285750" indent="-285750">
              <a:spcAft>
                <a:spcPts val="1000"/>
              </a:spcAft>
              <a:buClr>
                <a:srgbClr val="6ABAEC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Snowball stemming algorithm</a:t>
            </a:r>
          </a:p>
          <a:p>
            <a:pPr marL="285750" lvl="0" indent="-285750">
              <a:spcAft>
                <a:spcPts val="1000"/>
              </a:spcAft>
              <a:buClr>
                <a:srgbClr val="6ABAEC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Lancaster stemming algorithm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3CB3B02D-9F36-AA4D-8082-937365187D31}"/>
              </a:ext>
            </a:extLst>
          </p:cNvPr>
          <p:cNvSpPr/>
          <p:nvPr/>
        </p:nvSpPr>
        <p:spPr>
          <a:xfrm>
            <a:off x="1019007" y="3348238"/>
            <a:ext cx="5202302" cy="2744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Python code:</a:t>
            </a:r>
            <a:endParaRPr lang="en-US" sz="24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>
              <a:spcAft>
                <a:spcPts val="1000"/>
              </a:spcAft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from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nltk.stem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import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PorterStemmer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from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nltk.tokenize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import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word_tokenize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dirty="0">
                <a:latin typeface="Century Gothic" panose="020B0502020202020204" pitchFamily="34" charset="0"/>
              </a:rPr>
              <a:t>stemmer= </a:t>
            </a:r>
            <a:r>
              <a:rPr lang="en-US" dirty="0" err="1">
                <a:latin typeface="Century Gothic" panose="020B0502020202020204" pitchFamily="34" charset="0"/>
              </a:rPr>
              <a:t>PorterStemmer</a:t>
            </a:r>
            <a:r>
              <a:rPr lang="en-US" dirty="0">
                <a:latin typeface="Century Gothic" panose="020B0502020202020204" pitchFamily="34" charset="0"/>
              </a:rPr>
              <a:t>()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dirty="0" err="1">
                <a:latin typeface="Century Gothic" panose="020B0502020202020204" pitchFamily="34" charset="0"/>
              </a:rPr>
              <a:t>input_str</a:t>
            </a:r>
            <a:r>
              <a:rPr lang="en-US" dirty="0">
                <a:latin typeface="Century Gothic" panose="020B0502020202020204" pitchFamily="34" charset="0"/>
              </a:rPr>
              <a:t>=”There are several types of stemming algorithms.”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dirty="0" err="1">
                <a:latin typeface="Century Gothic" panose="020B0502020202020204" pitchFamily="34" charset="0"/>
              </a:rPr>
              <a:t>input_str</a:t>
            </a:r>
            <a:r>
              <a:rPr lang="en-US" dirty="0">
                <a:latin typeface="Century Gothic" panose="020B0502020202020204" pitchFamily="34" charset="0"/>
              </a:rPr>
              <a:t>=</a:t>
            </a:r>
            <a:r>
              <a:rPr lang="en-US" dirty="0" err="1">
                <a:latin typeface="Century Gothic" panose="020B0502020202020204" pitchFamily="34" charset="0"/>
              </a:rPr>
              <a:t>word_tokenize</a:t>
            </a:r>
            <a:r>
              <a:rPr lang="en-US" dirty="0">
                <a:latin typeface="Century Gothic" panose="020B0502020202020204" pitchFamily="34" charset="0"/>
              </a:rPr>
              <a:t>(</a:t>
            </a:r>
            <a:r>
              <a:rPr lang="en-US" dirty="0" err="1">
                <a:latin typeface="Century Gothic" panose="020B0502020202020204" pitchFamily="34" charset="0"/>
              </a:rPr>
              <a:t>input_str</a:t>
            </a:r>
            <a:r>
              <a:rPr lang="en-US" dirty="0">
                <a:latin typeface="Century Gothic" panose="020B0502020202020204" pitchFamily="34" charset="0"/>
              </a:rPr>
              <a:t>)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dirty="0">
                <a:latin typeface="Century Gothic" panose="020B0502020202020204" pitchFamily="34" charset="0"/>
              </a:rPr>
              <a:t>for word in </a:t>
            </a:r>
            <a:r>
              <a:rPr lang="en-US" dirty="0" err="1">
                <a:latin typeface="Century Gothic" panose="020B0502020202020204" pitchFamily="34" charset="0"/>
              </a:rPr>
              <a:t>input_str</a:t>
            </a:r>
            <a:r>
              <a:rPr lang="en-US" dirty="0">
                <a:latin typeface="Century Gothic" panose="020B0502020202020204" pitchFamily="34" charset="0"/>
              </a:rPr>
              <a:t>: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dirty="0">
                <a:latin typeface="Century Gothic" panose="020B0502020202020204" pitchFamily="34" charset="0"/>
              </a:rPr>
              <a:t>    print(</a:t>
            </a:r>
            <a:r>
              <a:rPr lang="en-US" dirty="0" err="1">
                <a:latin typeface="Century Gothic" panose="020B0502020202020204" pitchFamily="34" charset="0"/>
              </a:rPr>
              <a:t>stemmer.stem</a:t>
            </a:r>
            <a:r>
              <a:rPr lang="en-US" dirty="0">
                <a:latin typeface="Century Gothic" panose="020B0502020202020204" pitchFamily="34" charset="0"/>
              </a:rPr>
              <a:t>(word))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87AEBF51-F88F-E444-A3E9-EA24892524D1}"/>
              </a:ext>
            </a:extLst>
          </p:cNvPr>
          <p:cNvSpPr/>
          <p:nvPr/>
        </p:nvSpPr>
        <p:spPr>
          <a:xfrm>
            <a:off x="7079843" y="4465900"/>
            <a:ext cx="4738254" cy="805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Output:</a:t>
            </a:r>
            <a:endParaRPr lang="en-US" dirty="0">
              <a:latin typeface="Century Gothic" panose="020B0502020202020204" pitchFamily="34" charset="0"/>
            </a:endParaRPr>
          </a:p>
          <a:p>
            <a:pPr>
              <a:spcAft>
                <a:spcPts val="1000"/>
              </a:spcAft>
            </a:pPr>
            <a:r>
              <a:rPr lang="en-US" dirty="0">
                <a:latin typeface="Century Gothic" panose="020B0502020202020204" pitchFamily="34" charset="0"/>
              </a:rPr>
              <a:t>There are sever type of stem algorithm.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A78BFD94-9EE1-F24B-BDFE-C9A3DA238ACA}"/>
              </a:ext>
            </a:extLst>
          </p:cNvPr>
          <p:cNvSpPr/>
          <p:nvPr/>
        </p:nvSpPr>
        <p:spPr>
          <a:xfrm>
            <a:off x="7079843" y="1444952"/>
            <a:ext cx="4887877" cy="23955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000"/>
              </a:spcAft>
              <a:buClr>
                <a:srgbClr val="6ABAEC"/>
              </a:buClr>
            </a:pP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Stemmers:</a:t>
            </a:r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spcAft>
                <a:spcPts val="1000"/>
              </a:spcAft>
              <a:buClr>
                <a:srgbClr val="6ABAEC"/>
              </a:buClr>
              <a:buFont typeface="Arial" panose="020B0604020202020204" pitchFamily="34" charset="0"/>
              <a:buChar char="•"/>
            </a:pPr>
            <a:r>
              <a:rPr lang="en-US" dirty="0" err="1">
                <a:latin typeface="Century Gothic" panose="020B0502020202020204" pitchFamily="34" charset="0"/>
              </a:rPr>
              <a:t>nltk.stem.PorterStemmer</a:t>
            </a:r>
            <a:r>
              <a:rPr lang="en-US" dirty="0">
                <a:latin typeface="Century Gothic" panose="020B0502020202020204" pitchFamily="34" charset="0"/>
              </a:rPr>
              <a:t>()</a:t>
            </a:r>
          </a:p>
          <a:p>
            <a:pPr marL="285750" indent="-285750">
              <a:spcAft>
                <a:spcPts val="1000"/>
              </a:spcAft>
              <a:buClr>
                <a:srgbClr val="6ABAEC"/>
              </a:buClr>
              <a:buFont typeface="Arial" panose="020B0604020202020204" pitchFamily="34" charset="0"/>
              <a:buChar char="•"/>
            </a:pPr>
            <a:r>
              <a:rPr lang="en-US" dirty="0" err="1">
                <a:latin typeface="Century Gothic" panose="020B0502020202020204" pitchFamily="34" charset="0"/>
              </a:rPr>
              <a:t>nltk.stem.SnowballStemmer</a:t>
            </a:r>
            <a:r>
              <a:rPr lang="en-US" dirty="0">
                <a:latin typeface="Century Gothic" panose="020B0502020202020204" pitchFamily="34" charset="0"/>
              </a:rPr>
              <a:t>('</a:t>
            </a:r>
            <a:r>
              <a:rPr lang="en-US" dirty="0" err="1">
                <a:latin typeface="Century Gothic" panose="020B0502020202020204" pitchFamily="34" charset="0"/>
              </a:rPr>
              <a:t>english</a:t>
            </a:r>
            <a:r>
              <a:rPr lang="en-US" dirty="0">
                <a:latin typeface="Century Gothic" panose="020B0502020202020204" pitchFamily="34" charset="0"/>
              </a:rPr>
              <a:t>’)</a:t>
            </a:r>
          </a:p>
          <a:p>
            <a:pPr marL="285750" indent="-285750">
              <a:spcAft>
                <a:spcPts val="1000"/>
              </a:spcAft>
              <a:buClr>
                <a:srgbClr val="6ABAEC"/>
              </a:buClr>
              <a:buFont typeface="Arial" panose="020B0604020202020204" pitchFamily="34" charset="0"/>
              <a:buChar char="•"/>
            </a:pPr>
            <a:r>
              <a:rPr lang="en-US" dirty="0" err="1">
                <a:latin typeface="Century Gothic" panose="020B0502020202020204" pitchFamily="34" charset="0"/>
              </a:rPr>
              <a:t>nltk.stem.lancaster.LancasterStemmer</a:t>
            </a:r>
            <a:r>
              <a:rPr lang="en-US" dirty="0">
                <a:latin typeface="Century Gothic" panose="020B0502020202020204" pitchFamily="34" charset="0"/>
              </a:rPr>
              <a:t>()</a:t>
            </a:r>
          </a:p>
          <a:p>
            <a:pPr>
              <a:spcAft>
                <a:spcPts val="1000"/>
              </a:spcAft>
              <a:buClr>
                <a:srgbClr val="6ABAEC"/>
              </a:buClr>
            </a:pPr>
            <a:endParaRPr lang="en-US" dirty="0">
              <a:latin typeface="Century Gothic" panose="020B0502020202020204" pitchFamily="34" charset="0"/>
            </a:endParaRPr>
          </a:p>
          <a:p>
            <a:pPr>
              <a:spcAft>
                <a:spcPts val="1000"/>
              </a:spcAft>
              <a:buClr>
                <a:srgbClr val="6ABAEC"/>
              </a:buClr>
            </a:pPr>
            <a:r>
              <a:rPr lang="en-US" dirty="0">
                <a:latin typeface="Century Gothic" panose="020B0502020202020204" pitchFamily="34" charset="0"/>
                <a:hlinkClick r:id="rId3"/>
              </a:rPr>
              <a:t>https://www.nltk.org/api/nltk.stem.html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32" name="Стрелка вправо 31">
            <a:extLst>
              <a:ext uri="{FF2B5EF4-FFF2-40B4-BE49-F238E27FC236}">
                <a16:creationId xmlns:a16="http://schemas.microsoft.com/office/drawing/2014/main" id="{8E7A4562-B39C-9C47-94A2-869C21ADEEB8}"/>
              </a:ext>
            </a:extLst>
          </p:cNvPr>
          <p:cNvSpPr/>
          <p:nvPr/>
        </p:nvSpPr>
        <p:spPr>
          <a:xfrm>
            <a:off x="5568982" y="4694761"/>
            <a:ext cx="1304654" cy="496384"/>
          </a:xfrm>
          <a:prstGeom prst="rightArrow">
            <a:avLst/>
          </a:prstGeom>
          <a:solidFill>
            <a:srgbClr val="6A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237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/>
          <p:cNvGrpSpPr/>
          <p:nvPr/>
        </p:nvGrpSpPr>
        <p:grpSpPr>
          <a:xfrm flipH="1">
            <a:off x="-1" y="0"/>
            <a:ext cx="12192000" cy="6884079"/>
            <a:chOff x="-1" y="0"/>
            <a:chExt cx="12192000" cy="6884079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-1" y="560648"/>
              <a:ext cx="12192000" cy="5870298"/>
            </a:xfrm>
            <a:prstGeom prst="rect">
              <a:avLst/>
            </a:prstGeom>
            <a:solidFill>
              <a:srgbClr val="EEF0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92D050"/>
                </a:solidFill>
              </a:endParaRP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-1" y="560648"/>
              <a:ext cx="834013" cy="5870298"/>
            </a:xfrm>
            <a:prstGeom prst="rect">
              <a:avLst/>
            </a:prstGeom>
            <a:solidFill>
              <a:srgbClr val="2763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92D050"/>
                </a:solidFill>
              </a:endParaRPr>
            </a:p>
          </p:txBody>
        </p:sp>
        <p:pic>
          <p:nvPicPr>
            <p:cNvPr id="10" name="Picture 5" descr="D:\Наташа\корел\сувалкина\презентация НЕЙРОНКИ\ДОД\10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43" t="14017" r="20756"/>
            <a:stretch/>
          </p:blipFill>
          <p:spPr bwMode="auto">
            <a:xfrm flipH="1">
              <a:off x="834012" y="0"/>
              <a:ext cx="4947295" cy="6884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2" descr="D:\Наташа\корел\сувалкина\презентация НЕЙРОНКИ\ДОД\4.pn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10691" y="-14970"/>
            <a:ext cx="4947298" cy="687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Прямоугольник 24"/>
          <p:cNvSpPr/>
          <p:nvPr/>
        </p:nvSpPr>
        <p:spPr>
          <a:xfrm>
            <a:off x="419029" y="811571"/>
            <a:ext cx="189026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60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NLP</a:t>
            </a:r>
            <a:endParaRPr lang="ru-RU" sz="6000" b="1" dirty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462578" y="1717533"/>
            <a:ext cx="38379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solidFill>
                  <a:srgbClr val="617085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Lemmatization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0A11D23C-99DD-F449-B1D0-19EB52DF61BA}"/>
              </a:ext>
            </a:extLst>
          </p:cNvPr>
          <p:cNvSpPr/>
          <p:nvPr/>
        </p:nvSpPr>
        <p:spPr>
          <a:xfrm>
            <a:off x="462578" y="2704152"/>
            <a:ext cx="4650138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Clr>
                <a:srgbClr val="74778C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  <a:hlinkClick r:id="rId4"/>
              </a:rPr>
              <a:t>NLTK (WordNet Lemmatizer)</a:t>
            </a:r>
            <a:r>
              <a:rPr lang="en-US" sz="2000" dirty="0">
                <a:latin typeface="Century Gothic" panose="020B0502020202020204" pitchFamily="34" charset="0"/>
              </a:rPr>
              <a:t>, </a:t>
            </a:r>
          </a:p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Clr>
                <a:srgbClr val="74778C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  <a:hlinkClick r:id="rId5"/>
              </a:rPr>
              <a:t>spaCy</a:t>
            </a:r>
            <a:r>
              <a:rPr lang="en-US" sz="2000" dirty="0">
                <a:latin typeface="Century Gothic" panose="020B0502020202020204" pitchFamily="34" charset="0"/>
              </a:rPr>
              <a:t>, </a:t>
            </a:r>
          </a:p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Clr>
                <a:srgbClr val="74778C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  <a:hlinkClick r:id="rId6"/>
              </a:rPr>
              <a:t>TextBlob</a:t>
            </a:r>
            <a:r>
              <a:rPr lang="en-US" sz="2000" dirty="0">
                <a:latin typeface="Century Gothic" panose="020B0502020202020204" pitchFamily="34" charset="0"/>
              </a:rPr>
              <a:t> </a:t>
            </a:r>
            <a:r>
              <a:rPr lang="en-US" sz="2000" dirty="0">
                <a:latin typeface="Century Gothic" panose="020B0502020202020204" pitchFamily="34" charset="0"/>
                <a:hlinkClick r:id="rId7"/>
              </a:rPr>
              <a:t>Pattern</a:t>
            </a:r>
            <a:r>
              <a:rPr lang="en-US" sz="2000" dirty="0">
                <a:latin typeface="Century Gothic" panose="020B0502020202020204" pitchFamily="34" charset="0"/>
              </a:rPr>
              <a:t>,</a:t>
            </a:r>
          </a:p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Clr>
                <a:srgbClr val="74778C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  <a:hlinkClick r:id="rId8"/>
              </a:rPr>
              <a:t>gensim</a:t>
            </a:r>
            <a:r>
              <a:rPr lang="en-US" sz="2000" dirty="0">
                <a:latin typeface="Century Gothic" panose="020B0502020202020204" pitchFamily="34" charset="0"/>
              </a:rPr>
              <a:t>, </a:t>
            </a:r>
          </a:p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Clr>
                <a:srgbClr val="74778C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  <a:hlinkClick r:id="rId9"/>
              </a:rPr>
              <a:t>Stanford CoreNLP</a:t>
            </a:r>
            <a:endParaRPr lang="ru-RU" sz="2000" dirty="0">
              <a:latin typeface="Century Gothic" panose="020B0502020202020204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E1467B1D-BA9A-7243-848A-8787D2DBA2A3}"/>
              </a:ext>
            </a:extLst>
          </p:cNvPr>
          <p:cNvSpPr/>
          <p:nvPr/>
        </p:nvSpPr>
        <p:spPr>
          <a:xfrm>
            <a:off x="6726782" y="965968"/>
            <a:ext cx="475408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Python code: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from</a:t>
            </a:r>
            <a:r>
              <a:rPr lang="en-US" sz="2000" dirty="0">
                <a:solidFill>
                  <a:srgbClr val="92D050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nltk.stem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import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WordNetLemmatizer</a:t>
            </a:r>
            <a:b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from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nltk.tokenize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import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word_tokenize</a:t>
            </a:r>
            <a:b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lemmatizer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=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WordNetLemmatizer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  <a:b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input_str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=”been had done languages cities mice”</a:t>
            </a:r>
            <a:b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input_str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=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word_tokenize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input_str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  <a:b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for word in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input_str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:</a:t>
            </a:r>
            <a:b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print(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lemmatizer.lemmatize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(word))</a:t>
            </a:r>
            <a:endParaRPr lang="ru-RU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12CB6541-A212-E645-97A3-0F2F87576248}"/>
              </a:ext>
            </a:extLst>
          </p:cNvPr>
          <p:cNvSpPr/>
          <p:nvPr/>
        </p:nvSpPr>
        <p:spPr>
          <a:xfrm>
            <a:off x="6726782" y="5198422"/>
            <a:ext cx="47382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Output: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be have do language city mouse</a:t>
            </a:r>
          </a:p>
        </p:txBody>
      </p:sp>
    </p:spTree>
    <p:extLst>
      <p:ext uri="{BB962C8B-B14F-4D97-AF65-F5344CB8AC3E}">
        <p14:creationId xmlns:p14="http://schemas.microsoft.com/office/powerpoint/2010/main" val="1380074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 flipH="1">
            <a:off x="-1" y="-14970"/>
            <a:ext cx="5781308" cy="6899049"/>
            <a:chOff x="6410691" y="-14970"/>
            <a:chExt cx="5781308" cy="6899049"/>
          </a:xfrm>
        </p:grpSpPr>
        <p:grpSp>
          <p:nvGrpSpPr>
            <p:cNvPr id="7" name="Группа 6"/>
            <p:cNvGrpSpPr/>
            <p:nvPr/>
          </p:nvGrpSpPr>
          <p:grpSpPr>
            <a:xfrm flipH="1">
              <a:off x="6410691" y="0"/>
              <a:ext cx="5781308" cy="6884079"/>
              <a:chOff x="-1" y="0"/>
              <a:chExt cx="5781308" cy="6884079"/>
            </a:xfrm>
          </p:grpSpPr>
          <p:sp>
            <p:nvSpPr>
              <p:cNvPr id="9" name="Прямоугольник 8"/>
              <p:cNvSpPr/>
              <p:nvPr/>
            </p:nvSpPr>
            <p:spPr>
              <a:xfrm>
                <a:off x="-1" y="560648"/>
                <a:ext cx="834013" cy="5870298"/>
              </a:xfrm>
              <a:prstGeom prst="rect">
                <a:avLst/>
              </a:prstGeom>
              <a:solidFill>
                <a:srgbClr val="2763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rgbClr val="92D050"/>
                  </a:solidFill>
                </a:endParaRPr>
              </a:p>
            </p:txBody>
          </p:sp>
          <p:pic>
            <p:nvPicPr>
              <p:cNvPr id="10" name="Picture 5" descr="D:\Наташа\корел\сувалкина\презентация НЕЙРОНКИ\ДОД\10.pn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843" t="14017" r="20756"/>
              <a:stretch/>
            </p:blipFill>
            <p:spPr bwMode="auto">
              <a:xfrm flipH="1">
                <a:off x="834012" y="0"/>
                <a:ext cx="4947295" cy="6884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4" name="Picture 2" descr="D:\Наташа\корел\сувалкина\презентация НЕЙРОНКИ\ДОД\4.png"/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410691" y="-14970"/>
              <a:ext cx="4947298" cy="6872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Прямоугольник 24"/>
          <p:cNvSpPr/>
          <p:nvPr/>
        </p:nvSpPr>
        <p:spPr>
          <a:xfrm>
            <a:off x="1123364" y="811571"/>
            <a:ext cx="189026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6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NLP</a:t>
            </a:r>
            <a:endParaRPr lang="ru-RU" sz="6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154556" y="1717533"/>
            <a:ext cx="41341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Numeric representations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8CB75D8-B0F7-8948-AABA-589A3029F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307" y="958883"/>
            <a:ext cx="6410693" cy="2921139"/>
          </a:xfrm>
          <a:prstGeom prst="rect">
            <a:avLst/>
          </a:prstGeom>
        </p:spPr>
      </p:pic>
      <p:pic>
        <p:nvPicPr>
          <p:cNvPr id="16" name="Picture 2" descr="D:\Наташа\корел\сувалкина\презентация НЕЙРОНКИ\ДОД\1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307" y="560648"/>
            <a:ext cx="6410693" cy="587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Схема 13">
            <a:extLst>
              <a:ext uri="{FF2B5EF4-FFF2-40B4-BE49-F238E27FC236}">
                <a16:creationId xmlns:a16="http://schemas.microsoft.com/office/drawing/2014/main" id="{B9EF7BF1-9791-0F40-8B53-DF1EDCE961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98713"/>
              </p:ext>
            </p:extLst>
          </p:nvPr>
        </p:nvGraphicFramePr>
        <p:xfrm>
          <a:off x="5781307" y="3542882"/>
          <a:ext cx="4355176" cy="246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840361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/>
          <p:cNvGrpSpPr/>
          <p:nvPr/>
        </p:nvGrpSpPr>
        <p:grpSpPr>
          <a:xfrm flipV="1">
            <a:off x="0" y="6147761"/>
            <a:ext cx="12192000" cy="710239"/>
            <a:chOff x="0" y="0"/>
            <a:chExt cx="12192000" cy="710239"/>
          </a:xfrm>
        </p:grpSpPr>
        <p:pic>
          <p:nvPicPr>
            <p:cNvPr id="10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0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3268336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6536672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" t="56964" r="26830" b="21413"/>
            <a:stretch/>
          </p:blipFill>
          <p:spPr bwMode="auto">
            <a:xfrm>
              <a:off x="9805008" y="0"/>
              <a:ext cx="2386992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6" t="56964" b="2263"/>
          <a:stretch/>
        </p:blipFill>
        <p:spPr bwMode="auto">
          <a:xfrm>
            <a:off x="9416487" y="0"/>
            <a:ext cx="2775513" cy="133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93" t="56964" r="-1" b="2263"/>
          <a:stretch/>
        </p:blipFill>
        <p:spPr bwMode="auto">
          <a:xfrm>
            <a:off x="0" y="323493"/>
            <a:ext cx="1701816" cy="133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Прямоугольник 16"/>
          <p:cNvSpPr/>
          <p:nvPr/>
        </p:nvSpPr>
        <p:spPr>
          <a:xfrm>
            <a:off x="5150870" y="130168"/>
            <a:ext cx="189026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NLP</a:t>
            </a:r>
            <a:endParaRPr lang="ru-RU" sz="6000" b="1" dirty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4383835" y="914999"/>
            <a:ext cx="34243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000" dirty="0">
                <a:solidFill>
                  <a:srgbClr val="617085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Bag of words</a:t>
            </a:r>
          </a:p>
        </p:txBody>
      </p:sp>
      <p:sp>
        <p:nvSpPr>
          <p:cNvPr id="24" name="Прямоугольник 23"/>
          <p:cNvSpPr/>
          <p:nvPr/>
        </p:nvSpPr>
        <p:spPr>
          <a:xfrm flipH="1">
            <a:off x="-2" y="1619316"/>
            <a:ext cx="12192001" cy="4811630"/>
          </a:xfrm>
          <a:prstGeom prst="rect">
            <a:avLst/>
          </a:prstGeom>
          <a:solidFill>
            <a:srgbClr val="EFF4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92D050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C5495BA-8414-B34B-BDBC-416E3E185BD0}"/>
              </a:ext>
            </a:extLst>
          </p:cNvPr>
          <p:cNvSpPr/>
          <p:nvPr/>
        </p:nvSpPr>
        <p:spPr>
          <a:xfrm>
            <a:off x="1235941" y="2147484"/>
            <a:ext cx="8769976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b="1" dirty="0">
                <a:solidFill>
                  <a:srgbClr val="5E6072"/>
                </a:solidFill>
                <a:latin typeface="Century Gothic" panose="020B0502020202020204" pitchFamily="34" charset="0"/>
              </a:rPr>
              <a:t>Corpus:</a:t>
            </a:r>
          </a:p>
          <a:p>
            <a:pPr marL="457200" indent="-457200">
              <a:spcAft>
                <a:spcPts val="1800"/>
              </a:spcAft>
              <a:buAutoNum type="arabicPeriod"/>
            </a:pPr>
            <a:r>
              <a:rPr lang="en-US" sz="2400" dirty="0">
                <a:solidFill>
                  <a:srgbClr val="5E6072"/>
                </a:solidFill>
                <a:latin typeface="Century Gothic" panose="020B0502020202020204" pitchFamily="34" charset="0"/>
              </a:rPr>
              <a:t>"John likes to watch movies. Mary likes movies too.”</a:t>
            </a:r>
          </a:p>
          <a:p>
            <a:pPr marL="457200" indent="-457200">
              <a:spcAft>
                <a:spcPts val="1800"/>
              </a:spcAft>
              <a:buAutoNum type="arabicPeriod"/>
            </a:pPr>
            <a:r>
              <a:rPr lang="en-US" sz="2400" dirty="0">
                <a:solidFill>
                  <a:srgbClr val="5E6072"/>
                </a:solidFill>
                <a:latin typeface="Century Gothic" panose="020B0502020202020204" pitchFamily="34" charset="0"/>
              </a:rPr>
              <a:t>"John also likes to watch football games."</a:t>
            </a:r>
            <a:endParaRPr lang="ru-RU" sz="2400" dirty="0">
              <a:solidFill>
                <a:srgbClr val="5E6072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B74803B-0A5D-D34E-B7B8-D4378A18C067}"/>
              </a:ext>
            </a:extLst>
          </p:cNvPr>
          <p:cNvSpPr/>
          <p:nvPr/>
        </p:nvSpPr>
        <p:spPr>
          <a:xfrm>
            <a:off x="1235941" y="4210482"/>
            <a:ext cx="10461527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b="1" dirty="0">
                <a:solidFill>
                  <a:srgbClr val="5E6072"/>
                </a:solidFill>
                <a:latin typeface="Century Gothic" panose="020B0502020202020204" pitchFamily="34" charset="0"/>
              </a:rPr>
              <a:t>Corpus after remove punctuation and tokenization:</a:t>
            </a:r>
          </a:p>
          <a:p>
            <a:pPr marL="457200" indent="-457200">
              <a:spcAft>
                <a:spcPts val="1800"/>
              </a:spcAft>
              <a:buAutoNum type="arabicPeriod"/>
            </a:pPr>
            <a:r>
              <a:rPr lang="en-US" sz="2400" dirty="0">
                <a:solidFill>
                  <a:srgbClr val="5E6072"/>
                </a:solidFill>
                <a:latin typeface="Century Gothic" panose="020B0502020202020204" pitchFamily="34" charset="0"/>
              </a:rPr>
              <a:t>['John', 'likes', 'to', 'watch', 'movies', 'Mary', 'likes', 'movies', 'too’]</a:t>
            </a:r>
          </a:p>
          <a:p>
            <a:pPr marL="457200" indent="-457200">
              <a:spcAft>
                <a:spcPts val="1800"/>
              </a:spcAft>
              <a:buAutoNum type="arabicPeriod"/>
            </a:pPr>
            <a:r>
              <a:rPr lang="en-US" sz="2400" dirty="0">
                <a:solidFill>
                  <a:srgbClr val="5E6072"/>
                </a:solidFill>
                <a:latin typeface="Century Gothic" panose="020B0502020202020204" pitchFamily="34" charset="0"/>
              </a:rPr>
              <a:t>['John', 'also', 'likes', 'to', 'watch', 'football', 'games']</a:t>
            </a:r>
            <a:endParaRPr lang="ru-RU" sz="2400" dirty="0">
              <a:solidFill>
                <a:srgbClr val="5E6072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376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/>
          <p:cNvGrpSpPr/>
          <p:nvPr/>
        </p:nvGrpSpPr>
        <p:grpSpPr>
          <a:xfrm flipV="1">
            <a:off x="0" y="6147761"/>
            <a:ext cx="12192000" cy="710239"/>
            <a:chOff x="0" y="0"/>
            <a:chExt cx="12192000" cy="710239"/>
          </a:xfrm>
        </p:grpSpPr>
        <p:pic>
          <p:nvPicPr>
            <p:cNvPr id="10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0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3268336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6536672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" t="56964" r="26830" b="21413"/>
            <a:stretch/>
          </p:blipFill>
          <p:spPr bwMode="auto">
            <a:xfrm>
              <a:off x="9805008" y="0"/>
              <a:ext cx="2386992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6" t="56964" b="2263"/>
          <a:stretch/>
        </p:blipFill>
        <p:spPr bwMode="auto">
          <a:xfrm>
            <a:off x="9416487" y="0"/>
            <a:ext cx="2775513" cy="133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93" t="56964" r="-1" b="2263"/>
          <a:stretch/>
        </p:blipFill>
        <p:spPr bwMode="auto">
          <a:xfrm>
            <a:off x="0" y="323493"/>
            <a:ext cx="1701816" cy="133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Прямоугольник 16"/>
          <p:cNvSpPr/>
          <p:nvPr/>
        </p:nvSpPr>
        <p:spPr>
          <a:xfrm>
            <a:off x="5150870" y="130168"/>
            <a:ext cx="189026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NLP</a:t>
            </a:r>
            <a:endParaRPr lang="ru-RU" sz="6000" b="1" dirty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4383835" y="914999"/>
            <a:ext cx="34243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000" dirty="0">
                <a:solidFill>
                  <a:srgbClr val="617085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Bag of words</a:t>
            </a:r>
          </a:p>
        </p:txBody>
      </p:sp>
      <p:sp>
        <p:nvSpPr>
          <p:cNvPr id="24" name="Прямоугольник 23"/>
          <p:cNvSpPr/>
          <p:nvPr/>
        </p:nvSpPr>
        <p:spPr>
          <a:xfrm flipH="1">
            <a:off x="-2" y="1619316"/>
            <a:ext cx="12192001" cy="4811630"/>
          </a:xfrm>
          <a:prstGeom prst="rect">
            <a:avLst/>
          </a:prstGeom>
          <a:solidFill>
            <a:srgbClr val="EFF4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92D050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FC5495BA-8414-B34B-BDBC-416E3E185BD0}"/>
              </a:ext>
            </a:extLst>
          </p:cNvPr>
          <p:cNvSpPr/>
          <p:nvPr/>
        </p:nvSpPr>
        <p:spPr>
          <a:xfrm>
            <a:off x="1140032" y="1990018"/>
            <a:ext cx="101293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5E6072"/>
                </a:solidFill>
                <a:latin typeface="Century Gothic" panose="020B0502020202020204" pitchFamily="34" charset="0"/>
              </a:rPr>
              <a:t>Count words in texts:</a:t>
            </a:r>
          </a:p>
          <a:p>
            <a:endParaRPr lang="en-US" sz="2400" dirty="0">
              <a:solidFill>
                <a:srgbClr val="5E6072"/>
              </a:solidFill>
              <a:latin typeface="Century Gothic" panose="020B0502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rgbClr val="5E6072"/>
                </a:solidFill>
                <a:latin typeface="Century Gothic" panose="020B0502020202020204" pitchFamily="34" charset="0"/>
              </a:rPr>
              <a:t>{"John":1,"likes":2,"to":1,"watch":1,"movies":2,"Mary":1,"too":1} 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rgbClr val="5E6072"/>
                </a:solidFill>
                <a:latin typeface="Century Gothic" panose="020B0502020202020204" pitchFamily="34" charset="0"/>
              </a:rPr>
              <a:t>{"John":1,"also":1,"likes":1,"to":1,"watch":1,"football":1, "games":1}</a:t>
            </a:r>
            <a:endParaRPr lang="ru-RU" sz="2400" dirty="0">
              <a:solidFill>
                <a:srgbClr val="5E6072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58E879F-4B3A-FE44-BF50-8BCC3E7B40C3}"/>
              </a:ext>
            </a:extLst>
          </p:cNvPr>
          <p:cNvSpPr/>
          <p:nvPr/>
        </p:nvSpPr>
        <p:spPr>
          <a:xfrm>
            <a:off x="3268336" y="3848961"/>
            <a:ext cx="81322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5E6072"/>
                </a:solidFill>
                <a:latin typeface="Century Gothic" panose="020B0502020202020204" pitchFamily="34" charset="0"/>
              </a:rPr>
              <a:t>Vocabulary:</a:t>
            </a:r>
          </a:p>
          <a:p>
            <a:endParaRPr lang="ru-RU" dirty="0">
              <a:solidFill>
                <a:srgbClr val="5E6072"/>
              </a:solidFill>
              <a:latin typeface="Century Gothic" panose="020B0502020202020204" pitchFamily="34" charset="0"/>
            </a:endParaRPr>
          </a:p>
          <a:p>
            <a:r>
              <a:rPr lang="en-US" sz="2400" dirty="0">
                <a:solidFill>
                  <a:srgbClr val="5E6072"/>
                </a:solidFill>
                <a:latin typeface="Century Gothic" panose="020B0502020202020204" pitchFamily="34" charset="0"/>
              </a:rPr>
              <a:t>{"John":2,"likes":3,"to":2,"watch":2,"movies":2,"Mary":1, "too":1,"also":1,"football":1,"games":1}</a:t>
            </a:r>
            <a:endParaRPr lang="ru-RU" sz="2400" dirty="0">
              <a:solidFill>
                <a:srgbClr val="5E6072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B95E1071-23AF-7746-A79C-BF1D03F76BB5}"/>
              </a:ext>
            </a:extLst>
          </p:cNvPr>
          <p:cNvSpPr/>
          <p:nvPr/>
        </p:nvSpPr>
        <p:spPr>
          <a:xfrm>
            <a:off x="1140032" y="5704422"/>
            <a:ext cx="6312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5E6072"/>
                </a:solidFill>
                <a:latin typeface="Century Gothic" panose="020B0502020202020204" pitchFamily="34" charset="0"/>
              </a:rPr>
              <a:t>Vocabulary size is 11 = length of vectors! </a:t>
            </a:r>
            <a:endParaRPr lang="ru-RU" sz="2400" dirty="0">
              <a:solidFill>
                <a:srgbClr val="5E6072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122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D:\Наташа\корел\сувалкина\презентация НЕЙРОНКИ\6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1" t="56651" r="8642" b="4530"/>
          <a:stretch/>
        </p:blipFill>
        <p:spPr bwMode="auto">
          <a:xfrm flipV="1">
            <a:off x="0" y="4867834"/>
            <a:ext cx="12192000" cy="199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2" descr="\epsilon ">
            <a:extLst>
              <a:ext uri="{FF2B5EF4-FFF2-40B4-BE49-F238E27FC236}">
                <a16:creationId xmlns:a16="http://schemas.microsoft.com/office/drawing/2014/main" id="{6E533FC4-722E-4C47-B653-EDA7EF72A5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75513" y="-5476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AutoShape 3" descr="\epsilon ">
            <a:extLst>
              <a:ext uri="{FF2B5EF4-FFF2-40B4-BE49-F238E27FC236}">
                <a16:creationId xmlns:a16="http://schemas.microsoft.com/office/drawing/2014/main" id="{76099229-6B85-2A40-8805-C91E6F7ECD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56525" y="-5476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7" name="Picture 2" descr="D:\Наташа\корел\сувалкина\презентация НЕЙРОНКИ\9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405" y="1110655"/>
            <a:ext cx="6117019" cy="85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97" t="33231" r="2095" b="2904"/>
          <a:stretch/>
        </p:blipFill>
        <p:spPr bwMode="auto">
          <a:xfrm>
            <a:off x="0" y="-1"/>
            <a:ext cx="1255059" cy="209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Прямоугольник 24"/>
          <p:cNvSpPr/>
          <p:nvPr/>
        </p:nvSpPr>
        <p:spPr>
          <a:xfrm>
            <a:off x="5101579" y="130168"/>
            <a:ext cx="189026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NLP</a:t>
            </a:r>
            <a:endParaRPr lang="ru-RU" sz="6000" b="1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4383835" y="1166644"/>
            <a:ext cx="34243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>
                <a:solidFill>
                  <a:schemeClr val="bg1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Bag of words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EEF71F62-A4E4-F54D-B588-39D4685F59C2}"/>
              </a:ext>
            </a:extLst>
          </p:cNvPr>
          <p:cNvSpPr/>
          <p:nvPr/>
        </p:nvSpPr>
        <p:spPr>
          <a:xfrm>
            <a:off x="935765" y="2532229"/>
            <a:ext cx="44500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74778C"/>
                </a:solidFill>
                <a:latin typeface="Century Gothic" panose="020B0502020202020204" pitchFamily="34" charset="0"/>
              </a:rPr>
              <a:t>John likes to watch movies. Mary likes movies too.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6B02E358-640A-EF48-A5AB-5CB4FADD504C}"/>
              </a:ext>
            </a:extLst>
          </p:cNvPr>
          <p:cNvSpPr/>
          <p:nvPr/>
        </p:nvSpPr>
        <p:spPr>
          <a:xfrm>
            <a:off x="7130382" y="2729854"/>
            <a:ext cx="36279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74778C"/>
                </a:solidFill>
                <a:latin typeface="Century Gothic" panose="020B0502020202020204" pitchFamily="34" charset="0"/>
              </a:rPr>
              <a:t>[1, 2, 1, 1, 2, 1, 1, 0, 0, 0]</a:t>
            </a:r>
            <a:endParaRPr lang="ru-RU" sz="2400" dirty="0">
              <a:solidFill>
                <a:srgbClr val="74778C"/>
              </a:solidFill>
              <a:latin typeface="Century Gothic" panose="020B0502020202020204" pitchFamily="34" charset="0"/>
            </a:endParaRPr>
          </a:p>
        </p:txBody>
      </p:sp>
      <p:sp>
        <p:nvSpPr>
          <p:cNvPr id="29" name="Стрелка вправо 28">
            <a:extLst>
              <a:ext uri="{FF2B5EF4-FFF2-40B4-BE49-F238E27FC236}">
                <a16:creationId xmlns:a16="http://schemas.microsoft.com/office/drawing/2014/main" id="{1231DD17-FDD9-964F-B274-8C316C15BD68}"/>
              </a:ext>
            </a:extLst>
          </p:cNvPr>
          <p:cNvSpPr/>
          <p:nvPr/>
        </p:nvSpPr>
        <p:spPr>
          <a:xfrm>
            <a:off x="5724678" y="2824157"/>
            <a:ext cx="771896" cy="391886"/>
          </a:xfrm>
          <a:prstGeom prst="rightArrow">
            <a:avLst/>
          </a:prstGeom>
          <a:solidFill>
            <a:srgbClr val="6A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74778C"/>
              </a:solidFill>
              <a:latin typeface="Century Gothic" panose="020B050202020202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1736B8CC-7053-1D4C-AAAD-873760C8E77B}"/>
              </a:ext>
            </a:extLst>
          </p:cNvPr>
          <p:cNvSpPr/>
          <p:nvPr/>
        </p:nvSpPr>
        <p:spPr>
          <a:xfrm>
            <a:off x="7130383" y="3854821"/>
            <a:ext cx="47388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4778C"/>
                </a:solidFill>
                <a:latin typeface="Century Gothic" panose="020B0502020202020204" pitchFamily="34" charset="0"/>
              </a:rPr>
              <a:t>[1, 1, 1, 1, 0, 0, 0, 1, 1, 1]</a:t>
            </a:r>
            <a:endParaRPr lang="ru-RU" sz="2400" dirty="0">
              <a:solidFill>
                <a:srgbClr val="74778C"/>
              </a:solidFill>
              <a:latin typeface="Century Gothic" panose="020B0502020202020204" pitchFamily="3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278B2476-7383-8A49-973A-C78952DE3184}"/>
              </a:ext>
            </a:extLst>
          </p:cNvPr>
          <p:cNvSpPr/>
          <p:nvPr/>
        </p:nvSpPr>
        <p:spPr>
          <a:xfrm>
            <a:off x="935764" y="3616283"/>
            <a:ext cx="36259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74778C"/>
                </a:solidFill>
                <a:latin typeface="Century Gothic" panose="020B0502020202020204" pitchFamily="34" charset="0"/>
              </a:rPr>
              <a:t>John also likes to watch football games.</a:t>
            </a:r>
            <a:endParaRPr lang="ru-RU" sz="2400" dirty="0">
              <a:solidFill>
                <a:srgbClr val="74778C"/>
              </a:solidFill>
              <a:latin typeface="Century Gothic" panose="020B0502020202020204" pitchFamily="34" charset="0"/>
            </a:endParaRPr>
          </a:p>
        </p:txBody>
      </p:sp>
      <p:sp>
        <p:nvSpPr>
          <p:cNvPr id="32" name="Стрелка вправо 31">
            <a:extLst>
              <a:ext uri="{FF2B5EF4-FFF2-40B4-BE49-F238E27FC236}">
                <a16:creationId xmlns:a16="http://schemas.microsoft.com/office/drawing/2014/main" id="{C2A3E47E-BA78-EC47-9F5E-858AB2D59F5D}"/>
              </a:ext>
            </a:extLst>
          </p:cNvPr>
          <p:cNvSpPr/>
          <p:nvPr/>
        </p:nvSpPr>
        <p:spPr>
          <a:xfrm>
            <a:off x="5724678" y="3892539"/>
            <a:ext cx="771896" cy="391886"/>
          </a:xfrm>
          <a:prstGeom prst="rightArrow">
            <a:avLst/>
          </a:prstGeom>
          <a:solidFill>
            <a:srgbClr val="6A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74778C"/>
              </a:solidFill>
              <a:latin typeface="Century Gothic" panose="020B0502020202020204" pitchFamily="3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FD59FDCA-FA8E-1143-8361-DBE67F6FD4F8}"/>
              </a:ext>
            </a:extLst>
          </p:cNvPr>
          <p:cNvSpPr/>
          <p:nvPr/>
        </p:nvSpPr>
        <p:spPr>
          <a:xfrm>
            <a:off x="3534572" y="4578779"/>
            <a:ext cx="5122857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b="1" dirty="0">
                <a:solidFill>
                  <a:srgbClr val="74778C"/>
                </a:solidFill>
                <a:latin typeface="Century Gothic" panose="020B0502020202020204" pitchFamily="34" charset="0"/>
              </a:rPr>
              <a:t>Corpus:</a:t>
            </a:r>
            <a:endParaRPr lang="en-US" sz="2400" dirty="0">
              <a:solidFill>
                <a:srgbClr val="74778C"/>
              </a:solidFill>
              <a:latin typeface="Century Gothic" panose="020B0502020202020204" pitchFamily="34" charset="0"/>
            </a:endParaRPr>
          </a:p>
          <a:p>
            <a:pPr marL="457200" indent="-457200" algn="ctr">
              <a:spcAft>
                <a:spcPts val="600"/>
              </a:spcAft>
              <a:buAutoNum type="arabicPeriod"/>
            </a:pPr>
            <a:r>
              <a:rPr lang="en-US" sz="2400" dirty="0">
                <a:solidFill>
                  <a:srgbClr val="74778C"/>
                </a:solidFill>
                <a:latin typeface="Century Gothic" panose="020B0502020202020204" pitchFamily="34" charset="0"/>
              </a:rPr>
              <a:t>[1, 2, 1, 1, 2, 1, 1, 0, 0, 0]</a:t>
            </a:r>
          </a:p>
          <a:p>
            <a:pPr marL="457200" indent="-457200" algn="ctr">
              <a:spcAft>
                <a:spcPts val="600"/>
              </a:spcAft>
              <a:buFontTx/>
              <a:buAutoNum type="arabicPeriod"/>
            </a:pPr>
            <a:r>
              <a:rPr lang="en-US" sz="2400" dirty="0">
                <a:solidFill>
                  <a:srgbClr val="74778C"/>
                </a:solidFill>
                <a:latin typeface="Century Gothic" panose="020B0502020202020204" pitchFamily="34" charset="0"/>
              </a:rPr>
              <a:t>[1, 1, 1, 1, 0, 0, 0, 1, 1, 1]</a:t>
            </a:r>
          </a:p>
          <a:p>
            <a:pPr marL="457200" indent="-457200" algn="ctr">
              <a:spcAft>
                <a:spcPts val="600"/>
              </a:spcAft>
              <a:buAutoNum type="arabicPeriod"/>
            </a:pPr>
            <a:endParaRPr lang="ru-RU" sz="2400" dirty="0">
              <a:solidFill>
                <a:srgbClr val="74778C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206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/>
          <p:cNvGrpSpPr/>
          <p:nvPr/>
        </p:nvGrpSpPr>
        <p:grpSpPr>
          <a:xfrm flipV="1">
            <a:off x="0" y="6147761"/>
            <a:ext cx="12192000" cy="710239"/>
            <a:chOff x="0" y="0"/>
            <a:chExt cx="12192000" cy="710239"/>
          </a:xfrm>
        </p:grpSpPr>
        <p:pic>
          <p:nvPicPr>
            <p:cNvPr id="8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0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3268336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6536672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" t="56964" r="26830" b="21413"/>
            <a:stretch/>
          </p:blipFill>
          <p:spPr bwMode="auto">
            <a:xfrm>
              <a:off x="9805008" y="0"/>
              <a:ext cx="2386992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6" t="56964" b="2263"/>
          <a:stretch/>
        </p:blipFill>
        <p:spPr bwMode="auto">
          <a:xfrm>
            <a:off x="9416487" y="0"/>
            <a:ext cx="2775513" cy="133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93" t="56964" r="-1" b="2263"/>
          <a:stretch/>
        </p:blipFill>
        <p:spPr bwMode="auto">
          <a:xfrm>
            <a:off x="0" y="323493"/>
            <a:ext cx="1701816" cy="133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Прямоугольник 15"/>
          <p:cNvSpPr/>
          <p:nvPr/>
        </p:nvSpPr>
        <p:spPr>
          <a:xfrm>
            <a:off x="5150870" y="130168"/>
            <a:ext cx="189026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NLP</a:t>
            </a:r>
            <a:endParaRPr lang="ru-RU" sz="6000" b="1" dirty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5170108" y="914999"/>
            <a:ext cx="18517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000" dirty="0">
                <a:solidFill>
                  <a:srgbClr val="617085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TF - IDF</a:t>
            </a:r>
          </a:p>
        </p:txBody>
      </p:sp>
      <p:sp>
        <p:nvSpPr>
          <p:cNvPr id="18" name="Прямоугольник 17"/>
          <p:cNvSpPr/>
          <p:nvPr/>
        </p:nvSpPr>
        <p:spPr>
          <a:xfrm flipH="1">
            <a:off x="-2" y="1619316"/>
            <a:ext cx="12192001" cy="4811630"/>
          </a:xfrm>
          <a:prstGeom prst="rect">
            <a:avLst/>
          </a:prstGeom>
          <a:solidFill>
            <a:srgbClr val="EFF4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92D050"/>
              </a:solidFill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1B569B59-52AD-784A-A2B1-E9349EBBC88B}"/>
              </a:ext>
            </a:extLst>
          </p:cNvPr>
          <p:cNvSpPr/>
          <p:nvPr/>
        </p:nvSpPr>
        <p:spPr>
          <a:xfrm>
            <a:off x="1931887" y="2003305"/>
            <a:ext cx="7720451" cy="1822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rgbClr val="74778C"/>
                </a:solidFill>
                <a:latin typeface="Century Gothic" panose="020B0502020202020204" pitchFamily="34" charset="0"/>
              </a:rPr>
              <a:t>Corpus:</a:t>
            </a:r>
          </a:p>
          <a:p>
            <a:pPr>
              <a:lnSpc>
                <a:spcPct val="120000"/>
              </a:lnSpc>
            </a:pPr>
            <a:endParaRPr lang="en-US" sz="2400" dirty="0">
              <a:solidFill>
                <a:srgbClr val="74778C"/>
              </a:solidFill>
              <a:latin typeface="Century Gothic" panose="020B0502020202020204" pitchFamily="34" charset="0"/>
            </a:endParaRP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2400" dirty="0">
                <a:solidFill>
                  <a:srgbClr val="74778C"/>
                </a:solidFill>
                <a:latin typeface="Century Gothic" panose="020B0502020202020204" pitchFamily="34" charset="0"/>
              </a:rPr>
              <a:t>"John likes machine learning and mathematic. "</a:t>
            </a: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2400" dirty="0">
                <a:solidFill>
                  <a:srgbClr val="74778C"/>
                </a:solidFill>
                <a:latin typeface="Century Gothic" panose="020B0502020202020204" pitchFamily="34" charset="0"/>
              </a:rPr>
              <a:t>"Mary likes mathematic  and physics."</a:t>
            </a:r>
            <a:endParaRPr lang="ru-RU" sz="2400" dirty="0">
              <a:solidFill>
                <a:srgbClr val="74778C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C96FBE9B-D283-5342-ACAE-7CEADDE262A0}"/>
              </a:ext>
            </a:extLst>
          </p:cNvPr>
          <p:cNvSpPr/>
          <p:nvPr/>
        </p:nvSpPr>
        <p:spPr>
          <a:xfrm>
            <a:off x="1931887" y="4189606"/>
            <a:ext cx="9209570" cy="1822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rgbClr val="74778C"/>
                </a:solidFill>
                <a:latin typeface="Century Gothic" panose="020B0502020202020204" pitchFamily="34" charset="0"/>
              </a:rPr>
              <a:t>Corpus after remove punctuation and tokenization</a:t>
            </a:r>
            <a:r>
              <a:rPr lang="en-US" sz="2400" dirty="0">
                <a:solidFill>
                  <a:srgbClr val="74778C"/>
                </a:solidFill>
                <a:latin typeface="Century Gothic" panose="020B0502020202020204" pitchFamily="34" charset="0"/>
              </a:rPr>
              <a:t>:</a:t>
            </a:r>
          </a:p>
          <a:p>
            <a:pPr>
              <a:lnSpc>
                <a:spcPct val="120000"/>
              </a:lnSpc>
            </a:pPr>
            <a:endParaRPr lang="en-US" sz="2400" dirty="0">
              <a:solidFill>
                <a:srgbClr val="74778C"/>
              </a:solidFill>
              <a:latin typeface="Century Gothic" panose="020B0502020202020204" pitchFamily="34" charset="0"/>
            </a:endParaRP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2400" dirty="0">
                <a:solidFill>
                  <a:srgbClr val="74778C"/>
                </a:solidFill>
                <a:latin typeface="Century Gothic" panose="020B0502020202020204" pitchFamily="34" charset="0"/>
              </a:rPr>
              <a:t>['John', 'likes', ' machine ', 'learning', ‘and’, ' 'mathematic']</a:t>
            </a: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sz="2400" dirty="0">
                <a:solidFill>
                  <a:srgbClr val="74778C"/>
                </a:solidFill>
                <a:latin typeface="Century Gothic" panose="020B0502020202020204" pitchFamily="34" charset="0"/>
              </a:rPr>
              <a:t>[Mary ', likes ', 'mathematic', ‘and’, ' physics ']</a:t>
            </a:r>
            <a:endParaRPr lang="ru-RU" sz="2400" dirty="0">
              <a:solidFill>
                <a:srgbClr val="74778C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570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C691AA0-DC29-CE49-B2FC-443F77DF9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471" y="197706"/>
            <a:ext cx="8765058" cy="6573794"/>
          </a:xfrm>
          <a:prstGeom prst="rect">
            <a:avLst/>
          </a:prstGeom>
        </p:spPr>
      </p:pic>
      <p:pic>
        <p:nvPicPr>
          <p:cNvPr id="3" name="Picture 2" descr="D:\Наташа\корел\сувалкина\презентация НЕЙРОНКИ\ДОД\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752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/>
          <p:cNvGrpSpPr/>
          <p:nvPr/>
        </p:nvGrpSpPr>
        <p:grpSpPr>
          <a:xfrm flipV="1">
            <a:off x="0" y="6147761"/>
            <a:ext cx="12192000" cy="710239"/>
            <a:chOff x="0" y="0"/>
            <a:chExt cx="12192000" cy="710239"/>
          </a:xfrm>
        </p:grpSpPr>
        <p:pic>
          <p:nvPicPr>
            <p:cNvPr id="8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0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3268336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6536672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" t="56964" r="26830" b="21413"/>
            <a:stretch/>
          </p:blipFill>
          <p:spPr bwMode="auto">
            <a:xfrm>
              <a:off x="9805008" y="0"/>
              <a:ext cx="2386992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6" t="56964" b="2263"/>
          <a:stretch/>
        </p:blipFill>
        <p:spPr bwMode="auto">
          <a:xfrm>
            <a:off x="9416487" y="0"/>
            <a:ext cx="2775513" cy="133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93" t="56964" r="-1" b="2263"/>
          <a:stretch/>
        </p:blipFill>
        <p:spPr bwMode="auto">
          <a:xfrm>
            <a:off x="0" y="323493"/>
            <a:ext cx="1701816" cy="133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Прямоугольник 15"/>
          <p:cNvSpPr/>
          <p:nvPr/>
        </p:nvSpPr>
        <p:spPr>
          <a:xfrm>
            <a:off x="5150870" y="130168"/>
            <a:ext cx="189026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NLP</a:t>
            </a:r>
            <a:endParaRPr lang="ru-RU" sz="6000" b="1" dirty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5170108" y="914999"/>
            <a:ext cx="18517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000" dirty="0">
                <a:solidFill>
                  <a:srgbClr val="617085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TF - IDF</a:t>
            </a:r>
          </a:p>
        </p:txBody>
      </p:sp>
      <p:sp>
        <p:nvSpPr>
          <p:cNvPr id="18" name="Прямоугольник 17"/>
          <p:cNvSpPr/>
          <p:nvPr/>
        </p:nvSpPr>
        <p:spPr>
          <a:xfrm flipH="1">
            <a:off x="-2" y="1619316"/>
            <a:ext cx="12192001" cy="4811630"/>
          </a:xfrm>
          <a:prstGeom prst="rect">
            <a:avLst/>
          </a:prstGeom>
          <a:solidFill>
            <a:srgbClr val="EFF4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92D050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68C6FA6-9E46-E24D-B3E6-F8B17BC4E009}"/>
              </a:ext>
            </a:extLst>
          </p:cNvPr>
          <p:cNvSpPr/>
          <p:nvPr/>
        </p:nvSpPr>
        <p:spPr>
          <a:xfrm>
            <a:off x="1140032" y="2076516"/>
            <a:ext cx="1084602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4778C"/>
                </a:solidFill>
                <a:latin typeface="Century Gothic" panose="020B0502020202020204" pitchFamily="34" charset="0"/>
              </a:rPr>
              <a:t>Count words in texts:</a:t>
            </a:r>
          </a:p>
          <a:p>
            <a:endParaRPr lang="en-US" sz="2400" dirty="0">
              <a:solidFill>
                <a:srgbClr val="74778C"/>
              </a:solidFill>
              <a:latin typeface="Century Gothic" panose="020B0502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rgbClr val="74778C"/>
                </a:solidFill>
                <a:latin typeface="Century Gothic" panose="020B0502020202020204" pitchFamily="34" charset="0"/>
              </a:rPr>
              <a:t>{"John":1,"likes":1,”machine":1,”learning":1,”and":1," mathematic ":1} 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rgbClr val="74778C"/>
                </a:solidFill>
                <a:latin typeface="Century Gothic" panose="020B0502020202020204" pitchFamily="34" charset="0"/>
              </a:rPr>
              <a:t>{" Mary ":1,"likes":1,”, " mathematic ":1,”and":1, " physics ":1}</a:t>
            </a:r>
            <a:endParaRPr lang="ru-RU" sz="2400" dirty="0">
              <a:solidFill>
                <a:srgbClr val="74778C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3B63CDD-780A-A14A-B97E-806F72A98B1D}"/>
              </a:ext>
            </a:extLst>
          </p:cNvPr>
          <p:cNvSpPr/>
          <p:nvPr/>
        </p:nvSpPr>
        <p:spPr>
          <a:xfrm>
            <a:off x="2671948" y="3889207"/>
            <a:ext cx="87333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rgbClr val="74778C"/>
                </a:solidFill>
                <a:latin typeface="Century Gothic" panose="020B0502020202020204" pitchFamily="34" charset="0"/>
              </a:rPr>
              <a:t>Vocabulary:</a:t>
            </a:r>
          </a:p>
          <a:p>
            <a:pPr algn="just"/>
            <a:endParaRPr lang="ru-RU" dirty="0">
              <a:solidFill>
                <a:srgbClr val="74778C"/>
              </a:solidFill>
              <a:latin typeface="Century Gothic" panose="020B0502020202020204" pitchFamily="34" charset="0"/>
            </a:endParaRPr>
          </a:p>
          <a:p>
            <a:pPr algn="just"/>
            <a:r>
              <a:rPr lang="en-US" sz="2400" dirty="0">
                <a:solidFill>
                  <a:srgbClr val="74778C"/>
                </a:solidFill>
                <a:latin typeface="Century Gothic" panose="020B0502020202020204" pitchFamily="34" charset="0"/>
              </a:rPr>
              <a:t>{"John":1,"likes":2," machine ":1," learning ":1,”and":2," mathematic ":2, " Mary ":1," physics ":1}</a:t>
            </a:r>
            <a:endParaRPr lang="ru-RU" sz="2400" dirty="0">
              <a:solidFill>
                <a:srgbClr val="74778C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AD7E760-F06B-A744-AA6E-0535A6FE931D}"/>
              </a:ext>
            </a:extLst>
          </p:cNvPr>
          <p:cNvSpPr/>
          <p:nvPr/>
        </p:nvSpPr>
        <p:spPr>
          <a:xfrm>
            <a:off x="1140032" y="5741149"/>
            <a:ext cx="61398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74778C"/>
                </a:solidFill>
                <a:latin typeface="Century Gothic" panose="020B0502020202020204" pitchFamily="34" charset="0"/>
              </a:rPr>
              <a:t>Vocabulary size is 8 = length of vectors! </a:t>
            </a:r>
            <a:endParaRPr lang="ru-RU" sz="2400" dirty="0">
              <a:solidFill>
                <a:srgbClr val="74778C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007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D:\Наташа\корел\сувалкина\презентация НЕЙРОНКИ\6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1" t="56651" r="8642" b="4530"/>
          <a:stretch/>
        </p:blipFill>
        <p:spPr bwMode="auto">
          <a:xfrm flipV="1">
            <a:off x="0" y="4867834"/>
            <a:ext cx="12192000" cy="199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2" descr="\epsilon ">
            <a:extLst>
              <a:ext uri="{FF2B5EF4-FFF2-40B4-BE49-F238E27FC236}">
                <a16:creationId xmlns:a16="http://schemas.microsoft.com/office/drawing/2014/main" id="{6E533FC4-722E-4C47-B653-EDA7EF72A5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75513" y="-5476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7" name="AutoShape 3" descr="\epsilon ">
            <a:extLst>
              <a:ext uri="{FF2B5EF4-FFF2-40B4-BE49-F238E27FC236}">
                <a16:creationId xmlns:a16="http://schemas.microsoft.com/office/drawing/2014/main" id="{76099229-6B85-2A40-8805-C91E6F7ECD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56525" y="-5476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8" name="Picture 2" descr="D:\Наташа\корел\сувалкина\презентация НЕЙРОНКИ\9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991" y="1048869"/>
            <a:ext cx="3444018" cy="85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97" t="33231" r="2095" b="2904"/>
          <a:stretch/>
        </p:blipFill>
        <p:spPr bwMode="auto">
          <a:xfrm>
            <a:off x="0" y="-1"/>
            <a:ext cx="1255059" cy="209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Прямоугольник 19"/>
          <p:cNvSpPr/>
          <p:nvPr/>
        </p:nvSpPr>
        <p:spPr>
          <a:xfrm>
            <a:off x="5101579" y="130168"/>
            <a:ext cx="189026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NLP</a:t>
            </a:r>
            <a:endParaRPr lang="ru-RU" sz="6000" b="1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sp>
        <p:nvSpPr>
          <p:cNvPr id="27" name="Стрелка вправо 26">
            <a:extLst>
              <a:ext uri="{FF2B5EF4-FFF2-40B4-BE49-F238E27FC236}">
                <a16:creationId xmlns:a16="http://schemas.microsoft.com/office/drawing/2014/main" id="{C2A3E47E-BA78-EC47-9F5E-858AB2D59F5D}"/>
              </a:ext>
            </a:extLst>
          </p:cNvPr>
          <p:cNvSpPr/>
          <p:nvPr/>
        </p:nvSpPr>
        <p:spPr>
          <a:xfrm>
            <a:off x="5900561" y="5676191"/>
            <a:ext cx="771896" cy="391886"/>
          </a:xfrm>
          <a:prstGeom prst="rightArrow">
            <a:avLst/>
          </a:prstGeom>
          <a:solidFill>
            <a:srgbClr val="6A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74778C"/>
              </a:solidFill>
              <a:latin typeface="Century Gothic" panose="020B0502020202020204" pitchFamily="3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7CF802AE-F63D-4A41-86E0-C1210F3081BA}"/>
              </a:ext>
            </a:extLst>
          </p:cNvPr>
          <p:cNvSpPr/>
          <p:nvPr/>
        </p:nvSpPr>
        <p:spPr>
          <a:xfrm>
            <a:off x="5146060" y="1147312"/>
            <a:ext cx="18998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TF - IDF</a:t>
            </a:r>
            <a:endParaRPr lang="ru-RU" sz="4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C7BEB155-CF18-CE44-B94F-447F5EE7E85C}"/>
              </a:ext>
            </a:extLst>
          </p:cNvPr>
          <p:cNvSpPr/>
          <p:nvPr/>
        </p:nvSpPr>
        <p:spPr>
          <a:xfrm>
            <a:off x="1838076" y="2076640"/>
            <a:ext cx="851584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E6072"/>
                </a:solidFill>
                <a:latin typeface="Century Gothic" panose="020B0502020202020204" pitchFamily="34" charset="0"/>
              </a:rPr>
              <a:t>TF-IDF = Term Frequency (TF) * Inverse Document Frequency (IDF)</a:t>
            </a:r>
          </a:p>
          <a:p>
            <a:endParaRPr lang="en-US" sz="2000" dirty="0">
              <a:solidFill>
                <a:srgbClr val="5E6072"/>
              </a:solidFill>
              <a:latin typeface="Century Gothic" panose="020B0502020202020204" pitchFamily="34" charset="0"/>
            </a:endParaRPr>
          </a:p>
          <a:p>
            <a:pPr marL="285750" indent="-285750">
              <a:buClr>
                <a:srgbClr val="6ABAEC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E6072"/>
                </a:solidFill>
                <a:latin typeface="Century Gothic" panose="020B0502020202020204" pitchFamily="34" charset="0"/>
              </a:rPr>
              <a:t> t — term (word)</a:t>
            </a:r>
          </a:p>
          <a:p>
            <a:pPr marL="285750" indent="-285750">
              <a:buClr>
                <a:srgbClr val="6ABAEC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E6072"/>
                </a:solidFill>
                <a:latin typeface="Century Gothic" panose="020B0502020202020204" pitchFamily="34" charset="0"/>
              </a:rPr>
              <a:t> d — document (set of words)</a:t>
            </a:r>
          </a:p>
          <a:p>
            <a:pPr marL="285750" indent="-285750">
              <a:buClr>
                <a:srgbClr val="6ABAEC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E6072"/>
                </a:solidFill>
                <a:latin typeface="Century Gothic" panose="020B0502020202020204" pitchFamily="34" charset="0"/>
              </a:rPr>
              <a:t> N — count of corpus</a:t>
            </a:r>
          </a:p>
          <a:p>
            <a:pPr marL="285750" indent="-285750">
              <a:buClr>
                <a:srgbClr val="6ABAEC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E6072"/>
                </a:solidFill>
                <a:latin typeface="Century Gothic" panose="020B0502020202020204" pitchFamily="34" charset="0"/>
              </a:rPr>
              <a:t> corpus — the total document set</a:t>
            </a:r>
            <a:endParaRPr lang="en-US" sz="2000" b="0" i="0" dirty="0">
              <a:solidFill>
                <a:srgbClr val="5E6072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9FCB4DC4-FA21-144A-9FE1-5FB91B1CDAF4}"/>
              </a:ext>
            </a:extLst>
          </p:cNvPr>
          <p:cNvSpPr/>
          <p:nvPr/>
        </p:nvSpPr>
        <p:spPr>
          <a:xfrm>
            <a:off x="4960514" y="4150086"/>
            <a:ext cx="21723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Term Frequency</a:t>
            </a:r>
            <a:endParaRPr lang="en-US" sz="2000" b="1" i="0" dirty="0">
              <a:solidFill>
                <a:srgbClr val="00B0F0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DBB20E24-2DC1-624A-9790-BB4D8D4A2679}"/>
              </a:ext>
            </a:extLst>
          </p:cNvPr>
          <p:cNvSpPr/>
          <p:nvPr/>
        </p:nvSpPr>
        <p:spPr>
          <a:xfrm>
            <a:off x="3205625" y="4591750"/>
            <a:ext cx="5780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5E6072"/>
                </a:solidFill>
                <a:latin typeface="Century Gothic" panose="020B0502020202020204" pitchFamily="34" charset="0"/>
              </a:rPr>
              <a:t>tf</a:t>
            </a:r>
            <a:r>
              <a:rPr lang="en-US" sz="2000" dirty="0">
                <a:solidFill>
                  <a:srgbClr val="5E6072"/>
                </a:solidFill>
                <a:latin typeface="Century Gothic" panose="020B0502020202020204" pitchFamily="34" charset="0"/>
              </a:rPr>
              <a:t>(</a:t>
            </a:r>
            <a:r>
              <a:rPr lang="en-US" sz="2000" dirty="0" err="1">
                <a:solidFill>
                  <a:srgbClr val="5E6072"/>
                </a:solidFill>
                <a:latin typeface="Century Gothic" panose="020B0502020202020204" pitchFamily="34" charset="0"/>
              </a:rPr>
              <a:t>t,d</a:t>
            </a:r>
            <a:r>
              <a:rPr lang="en-US" sz="2000" dirty="0">
                <a:solidFill>
                  <a:srgbClr val="5E6072"/>
                </a:solidFill>
                <a:latin typeface="Century Gothic" panose="020B0502020202020204" pitchFamily="34" charset="0"/>
              </a:rPr>
              <a:t>) = count of t in d / number of words in d</a:t>
            </a:r>
            <a:endParaRPr lang="ru-RU" sz="2000" dirty="0">
              <a:solidFill>
                <a:srgbClr val="5E6072"/>
              </a:solidFill>
              <a:latin typeface="Century Gothic" panose="020B0502020202020204" pitchFamily="3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12078800-BAEF-814C-B0E5-1E330690BD90}"/>
              </a:ext>
            </a:extLst>
          </p:cNvPr>
          <p:cNvSpPr/>
          <p:nvPr/>
        </p:nvSpPr>
        <p:spPr>
          <a:xfrm>
            <a:off x="1552461" y="5306859"/>
            <a:ext cx="28745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Document Frequency</a:t>
            </a:r>
            <a:endParaRPr lang="en-US" sz="2000" b="1" i="0" dirty="0">
              <a:solidFill>
                <a:srgbClr val="00B0F0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385D965F-D51F-3F4D-8F87-7B2A31148A6C}"/>
              </a:ext>
            </a:extLst>
          </p:cNvPr>
          <p:cNvSpPr/>
          <p:nvPr/>
        </p:nvSpPr>
        <p:spPr>
          <a:xfrm>
            <a:off x="627529" y="5748523"/>
            <a:ext cx="47243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5E6072"/>
                </a:solidFill>
                <a:latin typeface="Century Gothic" panose="020B0502020202020204" pitchFamily="34" charset="0"/>
              </a:rPr>
              <a:t>df(t) = occurrence of t in documents</a:t>
            </a:r>
            <a:endParaRPr lang="ru-RU" sz="2000" dirty="0">
              <a:solidFill>
                <a:srgbClr val="5E6072"/>
              </a:solidFill>
              <a:latin typeface="Century Gothic" panose="020B0502020202020204" pitchFamily="3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AFD65BD7-3BFD-E049-80A7-230F1FA4B17E}"/>
              </a:ext>
            </a:extLst>
          </p:cNvPr>
          <p:cNvSpPr/>
          <p:nvPr/>
        </p:nvSpPr>
        <p:spPr>
          <a:xfrm>
            <a:off x="8026037" y="5748523"/>
            <a:ext cx="16225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5E6072"/>
                </a:solidFill>
                <a:latin typeface="Century Gothic" panose="020B0502020202020204" pitchFamily="34" charset="0"/>
              </a:rPr>
              <a:t>idf</a:t>
            </a:r>
            <a:r>
              <a:rPr lang="en-US" sz="2000" dirty="0">
                <a:solidFill>
                  <a:srgbClr val="5E6072"/>
                </a:solidFill>
                <a:latin typeface="Century Gothic" panose="020B0502020202020204" pitchFamily="34" charset="0"/>
              </a:rPr>
              <a:t>(t) = N/df</a:t>
            </a:r>
            <a:endParaRPr lang="ru-RU" sz="2000" dirty="0">
              <a:solidFill>
                <a:srgbClr val="5E6072"/>
              </a:solidFill>
              <a:latin typeface="Century Gothic" panose="020B0502020202020204" pitchFamily="3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21717B3C-6292-EB48-B3D0-A7870CA10CB8}"/>
              </a:ext>
            </a:extLst>
          </p:cNvPr>
          <p:cNvSpPr/>
          <p:nvPr/>
        </p:nvSpPr>
        <p:spPr>
          <a:xfrm>
            <a:off x="6918362" y="5306859"/>
            <a:ext cx="38379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Inverse Document Frequency</a:t>
            </a:r>
            <a:endParaRPr lang="en-US" sz="2000" b="1" i="0" dirty="0">
              <a:solidFill>
                <a:srgbClr val="00B0F0"/>
              </a:solidFill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305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/>
          <p:cNvGrpSpPr/>
          <p:nvPr/>
        </p:nvGrpSpPr>
        <p:grpSpPr>
          <a:xfrm flipV="1">
            <a:off x="0" y="6147761"/>
            <a:ext cx="12192000" cy="710239"/>
            <a:chOff x="0" y="0"/>
            <a:chExt cx="12192000" cy="710239"/>
          </a:xfrm>
        </p:grpSpPr>
        <p:pic>
          <p:nvPicPr>
            <p:cNvPr id="10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0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3268336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6536672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" t="56964" r="26830" b="21413"/>
            <a:stretch/>
          </p:blipFill>
          <p:spPr bwMode="auto">
            <a:xfrm>
              <a:off x="9805008" y="0"/>
              <a:ext cx="2386992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6" t="56964" b="2263"/>
          <a:stretch/>
        </p:blipFill>
        <p:spPr bwMode="auto">
          <a:xfrm>
            <a:off x="9416487" y="0"/>
            <a:ext cx="2775513" cy="133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93" t="56964" r="-1" b="2263"/>
          <a:stretch/>
        </p:blipFill>
        <p:spPr bwMode="auto">
          <a:xfrm>
            <a:off x="0" y="323493"/>
            <a:ext cx="1701816" cy="133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Прямоугольник 17"/>
          <p:cNvSpPr/>
          <p:nvPr/>
        </p:nvSpPr>
        <p:spPr>
          <a:xfrm>
            <a:off x="5150870" y="130168"/>
            <a:ext cx="189026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NLP</a:t>
            </a:r>
            <a:endParaRPr lang="ru-RU" sz="6000" b="1" dirty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5170108" y="914999"/>
            <a:ext cx="18517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000" dirty="0">
                <a:solidFill>
                  <a:srgbClr val="617085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TF - IDF</a:t>
            </a:r>
          </a:p>
        </p:txBody>
      </p:sp>
      <p:sp>
        <p:nvSpPr>
          <p:cNvPr id="20" name="Прямоугольник 19"/>
          <p:cNvSpPr/>
          <p:nvPr/>
        </p:nvSpPr>
        <p:spPr>
          <a:xfrm flipH="1">
            <a:off x="-2" y="1619316"/>
            <a:ext cx="12192001" cy="4811630"/>
          </a:xfrm>
          <a:prstGeom prst="rect">
            <a:avLst/>
          </a:prstGeom>
          <a:solidFill>
            <a:srgbClr val="EFF4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92D050"/>
              </a:solidFill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DBB20E24-2DC1-624A-9790-BB4D8D4A2679}"/>
              </a:ext>
            </a:extLst>
          </p:cNvPr>
          <p:cNvSpPr/>
          <p:nvPr/>
        </p:nvSpPr>
        <p:spPr>
          <a:xfrm>
            <a:off x="891763" y="1859557"/>
            <a:ext cx="5851282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Term Frequency</a:t>
            </a:r>
          </a:p>
          <a:p>
            <a:endParaRPr lang="en-US" sz="2000" dirty="0">
              <a:solidFill>
                <a:srgbClr val="5E6072"/>
              </a:solidFill>
              <a:latin typeface="Century Gothic" panose="020B0502020202020204" pitchFamily="34" charset="0"/>
            </a:endParaRPr>
          </a:p>
          <a:p>
            <a:r>
              <a:rPr lang="en-US" sz="2000" dirty="0" err="1">
                <a:solidFill>
                  <a:srgbClr val="5E6072"/>
                </a:solidFill>
                <a:latin typeface="Century Gothic" panose="020B0502020202020204" pitchFamily="34" charset="0"/>
              </a:rPr>
              <a:t>tf</a:t>
            </a:r>
            <a:r>
              <a:rPr lang="en-US" sz="2000" dirty="0">
                <a:solidFill>
                  <a:srgbClr val="5E6072"/>
                </a:solidFill>
                <a:latin typeface="Century Gothic" panose="020B0502020202020204" pitchFamily="34" charset="0"/>
              </a:rPr>
              <a:t>(</a:t>
            </a:r>
            <a:r>
              <a:rPr lang="en-US" sz="2000" dirty="0" err="1">
                <a:solidFill>
                  <a:srgbClr val="5E6072"/>
                </a:solidFill>
                <a:latin typeface="Century Gothic" panose="020B0502020202020204" pitchFamily="34" charset="0"/>
              </a:rPr>
              <a:t>t,d</a:t>
            </a:r>
            <a:r>
              <a:rPr lang="en-US" sz="2000" dirty="0">
                <a:solidFill>
                  <a:srgbClr val="5E6072"/>
                </a:solidFill>
                <a:latin typeface="Century Gothic" panose="020B0502020202020204" pitchFamily="34" charset="0"/>
              </a:rPr>
              <a:t>) = count of t in d / number of words in d </a:t>
            </a:r>
            <a:endParaRPr lang="ru-RU" sz="2000" dirty="0">
              <a:solidFill>
                <a:srgbClr val="5E6072"/>
              </a:solidFill>
              <a:latin typeface="Century Gothic" panose="020B0502020202020204" pitchFamily="34" charset="0"/>
            </a:endParaRPr>
          </a:p>
          <a:p>
            <a:r>
              <a:rPr lang="en-US" sz="2000" dirty="0">
                <a:solidFill>
                  <a:srgbClr val="5E6072"/>
                </a:solidFill>
                <a:latin typeface="Century Gothic" panose="020B0502020202020204" pitchFamily="34" charset="0"/>
              </a:rPr>
              <a:t>= 1/</a:t>
            </a:r>
            <a:r>
              <a:rPr lang="ru-RU" sz="2000" dirty="0">
                <a:solidFill>
                  <a:srgbClr val="5E6072"/>
                </a:solidFill>
                <a:latin typeface="Century Gothic" panose="020B0502020202020204" pitchFamily="34" charset="0"/>
              </a:rPr>
              <a:t>6</a:t>
            </a:r>
          </a:p>
          <a:p>
            <a:r>
              <a:rPr lang="ru-RU" sz="2000" dirty="0">
                <a:solidFill>
                  <a:srgbClr val="5E6072"/>
                </a:solidFill>
                <a:latin typeface="Century Gothic" panose="020B0502020202020204" pitchFamily="34" charset="0"/>
              </a:rPr>
              <a:t>= 1/5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F1B6CB70-FB3C-C646-867B-582C679C3705}"/>
              </a:ext>
            </a:extLst>
          </p:cNvPr>
          <p:cNvSpPr/>
          <p:nvPr/>
        </p:nvSpPr>
        <p:spPr>
          <a:xfrm>
            <a:off x="891762" y="3826597"/>
            <a:ext cx="473056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Vocabulary:</a:t>
            </a:r>
          </a:p>
          <a:p>
            <a:endParaRPr lang="en-US" sz="2000" b="1" dirty="0">
              <a:solidFill>
                <a:srgbClr val="5E6072"/>
              </a:solidFill>
              <a:latin typeface="Century Gothic" panose="020B0502020202020204" pitchFamily="34" charset="0"/>
            </a:endParaRPr>
          </a:p>
          <a:p>
            <a:pPr algn="just"/>
            <a:r>
              <a:rPr lang="en-US" sz="2000" dirty="0">
                <a:solidFill>
                  <a:srgbClr val="5E6072"/>
                </a:solidFill>
                <a:latin typeface="Century Gothic" panose="020B0502020202020204" pitchFamily="34" charset="0"/>
              </a:rPr>
              <a:t>N = 2</a:t>
            </a:r>
            <a:endParaRPr lang="ru-RU" sz="2000" dirty="0">
              <a:solidFill>
                <a:srgbClr val="5E6072"/>
              </a:solidFill>
              <a:latin typeface="Century Gothic" panose="020B0502020202020204" pitchFamily="34" charset="0"/>
            </a:endParaRPr>
          </a:p>
          <a:p>
            <a:pPr algn="just"/>
            <a:endParaRPr lang="ru-RU" sz="2000" dirty="0">
              <a:solidFill>
                <a:srgbClr val="5E6072"/>
              </a:solidFill>
              <a:latin typeface="Century Gothic" panose="020B0502020202020204" pitchFamily="34" charset="0"/>
            </a:endParaRPr>
          </a:p>
          <a:p>
            <a:pPr algn="just"/>
            <a:r>
              <a:rPr lang="en-US" sz="2000" dirty="0">
                <a:solidFill>
                  <a:srgbClr val="5E6072"/>
                </a:solidFill>
                <a:latin typeface="Century Gothic" panose="020B0502020202020204" pitchFamily="34" charset="0"/>
              </a:rPr>
              <a:t>{"John":1,"likes":2," machine ":1," learning ":1,”and":2," mathematic ":2, " Mary ":1," physics ":1}</a:t>
            </a:r>
            <a:endParaRPr lang="ru-RU" sz="2000" dirty="0">
              <a:solidFill>
                <a:srgbClr val="5E6072"/>
              </a:solidFill>
              <a:latin typeface="Century Gothic" panose="020B050202020202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B9175E94-7FE2-7F45-8C11-64DE4EB116F6}"/>
              </a:ext>
            </a:extLst>
          </p:cNvPr>
          <p:cNvSpPr/>
          <p:nvPr/>
        </p:nvSpPr>
        <p:spPr>
          <a:xfrm>
            <a:off x="7111078" y="3518821"/>
            <a:ext cx="461081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Inverse Document Frequency</a:t>
            </a:r>
          </a:p>
          <a:p>
            <a:pPr algn="just"/>
            <a:endParaRPr lang="en-US" sz="2000" dirty="0">
              <a:solidFill>
                <a:srgbClr val="5E6072"/>
              </a:solidFill>
              <a:latin typeface="Century Gothic" panose="020B0502020202020204" pitchFamily="34" charset="0"/>
            </a:endParaRPr>
          </a:p>
          <a:p>
            <a:pPr algn="just"/>
            <a:r>
              <a:rPr lang="en-US" sz="2000" dirty="0" err="1">
                <a:solidFill>
                  <a:srgbClr val="5E6072"/>
                </a:solidFill>
                <a:latin typeface="Century Gothic" panose="020B0502020202020204" pitchFamily="34" charset="0"/>
              </a:rPr>
              <a:t>idf</a:t>
            </a:r>
            <a:r>
              <a:rPr lang="en-US" sz="2000" dirty="0">
                <a:solidFill>
                  <a:srgbClr val="5E6072"/>
                </a:solidFill>
                <a:latin typeface="Century Gothic" panose="020B0502020202020204" pitchFamily="34" charset="0"/>
              </a:rPr>
              <a:t>(t) = N/df</a:t>
            </a:r>
            <a:endParaRPr lang="ru-RU" sz="2000" dirty="0">
              <a:solidFill>
                <a:srgbClr val="5E6072"/>
              </a:solidFill>
              <a:latin typeface="Century Gothic" panose="020B0502020202020204" pitchFamily="34" charset="0"/>
            </a:endParaRPr>
          </a:p>
          <a:p>
            <a:pPr algn="just"/>
            <a:endParaRPr lang="en-US" sz="2000" dirty="0">
              <a:solidFill>
                <a:srgbClr val="5E6072"/>
              </a:solidFill>
              <a:latin typeface="Century Gothic" panose="020B0502020202020204" pitchFamily="34" charset="0"/>
            </a:endParaRPr>
          </a:p>
          <a:p>
            <a:pPr algn="just"/>
            <a:r>
              <a:rPr lang="en-US" sz="2000" dirty="0">
                <a:solidFill>
                  <a:srgbClr val="5E6072"/>
                </a:solidFill>
                <a:latin typeface="Century Gothic" panose="020B0502020202020204" pitchFamily="34" charset="0"/>
              </a:rPr>
              <a:t>{"John":2/1,"likes":2/2," machine ":2/1," learning ":2/1,”and":2/2," mathematic ":2/2, " Mary ":2/1," physics ":2/1}</a:t>
            </a:r>
            <a:endParaRPr lang="ru-RU" sz="2000" dirty="0">
              <a:solidFill>
                <a:srgbClr val="5E6072"/>
              </a:solidFill>
              <a:latin typeface="Century Gothic" panose="020B0502020202020204" pitchFamily="34" charset="0"/>
            </a:endParaRPr>
          </a:p>
        </p:txBody>
      </p:sp>
      <p:sp>
        <p:nvSpPr>
          <p:cNvPr id="27" name="Стрелка вправо 26">
            <a:extLst>
              <a:ext uri="{FF2B5EF4-FFF2-40B4-BE49-F238E27FC236}">
                <a16:creationId xmlns:a16="http://schemas.microsoft.com/office/drawing/2014/main" id="{C2A3E47E-BA78-EC47-9F5E-858AB2D59F5D}"/>
              </a:ext>
            </a:extLst>
          </p:cNvPr>
          <p:cNvSpPr/>
          <p:nvPr/>
        </p:nvSpPr>
        <p:spPr>
          <a:xfrm>
            <a:off x="5900561" y="5181921"/>
            <a:ext cx="771896" cy="391886"/>
          </a:xfrm>
          <a:prstGeom prst="rightArrow">
            <a:avLst/>
          </a:prstGeom>
          <a:solidFill>
            <a:srgbClr val="6A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74778C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187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D:\Наташа\корел\сувалкина\презентация НЕЙРОНКИ\6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1" t="56651" r="8642" b="4530"/>
          <a:stretch/>
        </p:blipFill>
        <p:spPr bwMode="auto">
          <a:xfrm flipV="1">
            <a:off x="0" y="4867834"/>
            <a:ext cx="12192000" cy="199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2" descr="\epsilon ">
            <a:extLst>
              <a:ext uri="{FF2B5EF4-FFF2-40B4-BE49-F238E27FC236}">
                <a16:creationId xmlns:a16="http://schemas.microsoft.com/office/drawing/2014/main" id="{6E533FC4-722E-4C47-B653-EDA7EF72A5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75513" y="-5476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7" name="AutoShape 3" descr="\epsilon ">
            <a:extLst>
              <a:ext uri="{FF2B5EF4-FFF2-40B4-BE49-F238E27FC236}">
                <a16:creationId xmlns:a16="http://schemas.microsoft.com/office/drawing/2014/main" id="{76099229-6B85-2A40-8805-C91E6F7ECD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56525" y="-5476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8" name="Picture 2" descr="D:\Наташа\корел\сувалкина\презентация НЕЙРОНКИ\9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991" y="1048869"/>
            <a:ext cx="3444018" cy="85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97" t="33231" r="2095" b="2904"/>
          <a:stretch/>
        </p:blipFill>
        <p:spPr bwMode="auto">
          <a:xfrm>
            <a:off x="0" y="-1"/>
            <a:ext cx="1255059" cy="209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Прямоугольник 19"/>
          <p:cNvSpPr/>
          <p:nvPr/>
        </p:nvSpPr>
        <p:spPr>
          <a:xfrm>
            <a:off x="5101579" y="130168"/>
            <a:ext cx="189026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NLP</a:t>
            </a:r>
            <a:endParaRPr lang="ru-RU" sz="6000" b="1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sp>
        <p:nvSpPr>
          <p:cNvPr id="21" name="Стрелка вправо 20">
            <a:extLst>
              <a:ext uri="{FF2B5EF4-FFF2-40B4-BE49-F238E27FC236}">
                <a16:creationId xmlns:a16="http://schemas.microsoft.com/office/drawing/2014/main" id="{C2A3E47E-BA78-EC47-9F5E-858AB2D59F5D}"/>
              </a:ext>
            </a:extLst>
          </p:cNvPr>
          <p:cNvSpPr/>
          <p:nvPr/>
        </p:nvSpPr>
        <p:spPr>
          <a:xfrm>
            <a:off x="6273064" y="3964135"/>
            <a:ext cx="771896" cy="391886"/>
          </a:xfrm>
          <a:prstGeom prst="rightArrow">
            <a:avLst/>
          </a:prstGeom>
          <a:solidFill>
            <a:srgbClr val="6A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74778C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CF802AE-F63D-4A41-86E0-C1210F3081BA}"/>
              </a:ext>
            </a:extLst>
          </p:cNvPr>
          <p:cNvSpPr/>
          <p:nvPr/>
        </p:nvSpPr>
        <p:spPr>
          <a:xfrm>
            <a:off x="5146060" y="1147312"/>
            <a:ext cx="18998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TF - IDF</a:t>
            </a:r>
            <a:endParaRPr lang="ru-RU" sz="4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EEF71F62-A4E4-F54D-B588-39D4685F59C2}"/>
              </a:ext>
            </a:extLst>
          </p:cNvPr>
          <p:cNvSpPr/>
          <p:nvPr/>
        </p:nvSpPr>
        <p:spPr>
          <a:xfrm>
            <a:off x="1263859" y="2206593"/>
            <a:ext cx="42664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E6072"/>
                </a:solidFill>
                <a:latin typeface="Century Gothic" panose="020B0502020202020204" pitchFamily="34" charset="0"/>
              </a:rPr>
              <a:t>"John likes machine learning and mathematic. "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6B02E358-640A-EF48-A5AB-5CB4FADD504C}"/>
                  </a:ext>
                </a:extLst>
              </p:cNvPr>
              <p:cNvSpPr/>
              <p:nvPr/>
            </p:nvSpPr>
            <p:spPr>
              <a:xfrm>
                <a:off x="7908925" y="2392902"/>
                <a:ext cx="2707793" cy="616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rgbClr val="5E6072"/>
                    </a:solidFill>
                    <a:latin typeface="Century Gothic" panose="020B0502020202020204" pitchFamily="34" charset="0"/>
                  </a:rPr>
                  <a:t>[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400" b="0" i="1" smtClean="0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ru-RU" sz="2400" b="0" i="1" smtClean="0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5E6072"/>
                    </a:solidFill>
                    <a:latin typeface="Century Gothic" panose="020B0502020202020204" pitchFamily="34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400" b="0" i="1" smtClean="0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2400" i="1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5E6072"/>
                    </a:solidFill>
                    <a:latin typeface="Century Gothic" panose="020B0502020202020204" pitchFamily="34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400" i="1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ru-RU" sz="2400" i="1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5E6072"/>
                    </a:solidFill>
                    <a:latin typeface="Century Gothic" panose="020B0502020202020204" pitchFamily="34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400" i="1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ru-RU" sz="2400" i="1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5E6072"/>
                    </a:solidFill>
                    <a:latin typeface="Century Gothic" panose="020B0502020202020204" pitchFamily="34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400" b="0" i="1" smtClean="0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2400" i="1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5E6072"/>
                    </a:solidFill>
                    <a:latin typeface="Century Gothic" panose="020B0502020202020204" pitchFamily="34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400" b="0" i="1" smtClean="0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2400" i="1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5E6072"/>
                    </a:solidFill>
                    <a:latin typeface="Century Gothic" panose="020B0502020202020204" pitchFamily="34" charset="0"/>
                  </a:rPr>
                  <a:t>, 0, 0]</a:t>
                </a:r>
                <a:endParaRPr lang="ru-RU" sz="2400" dirty="0">
                  <a:solidFill>
                    <a:srgbClr val="5E6072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B02E358-640A-EF48-A5AB-5CB4FADD50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925" y="2392902"/>
                <a:ext cx="2707793" cy="616964"/>
              </a:xfrm>
              <a:prstGeom prst="rect">
                <a:avLst/>
              </a:prstGeom>
              <a:blipFill rotWithShape="1">
                <a:blip r:embed="rId5"/>
                <a:stretch>
                  <a:fillRect l="-3371" r="-2472" b="-79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1736B8CC-7053-1D4C-AAAD-873760C8E77B}"/>
                  </a:ext>
                </a:extLst>
              </p:cNvPr>
              <p:cNvSpPr/>
              <p:nvPr/>
            </p:nvSpPr>
            <p:spPr>
              <a:xfrm>
                <a:off x="7908926" y="3929245"/>
                <a:ext cx="3625933" cy="616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5E6072"/>
                    </a:solidFill>
                    <a:latin typeface="Century Gothic" panose="020B0502020202020204" pitchFamily="34" charset="0"/>
                  </a:rPr>
                  <a:t>[0,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400" b="0" i="1" smtClean="0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2400" b="0" i="1" smtClean="0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5E6072"/>
                    </a:solidFill>
                    <a:latin typeface="Century Gothic" panose="020B0502020202020204" pitchFamily="34" charset="0"/>
                  </a:rPr>
                  <a:t>, 0, 0,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400" b="0" i="1" smtClean="0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2400" b="0" i="1" smtClean="0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5E6072"/>
                    </a:solidFill>
                    <a:latin typeface="Century Gothic" panose="020B0502020202020204" pitchFamily="34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400" i="1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2400" i="1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5E6072"/>
                    </a:solidFill>
                    <a:latin typeface="Century Gothic" panose="020B0502020202020204" pitchFamily="34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400" b="0" i="1" smtClean="0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ru-RU" sz="2400" i="1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5E6072"/>
                    </a:solidFill>
                    <a:latin typeface="Century Gothic" panose="020B0502020202020204" pitchFamily="34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400" b="0" i="1" smtClean="0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ru-RU" sz="2400" i="1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5E6072"/>
                    </a:solidFill>
                    <a:latin typeface="Century Gothic" panose="020B0502020202020204" pitchFamily="34" charset="0"/>
                  </a:rPr>
                  <a:t>]</a:t>
                </a:r>
                <a:endParaRPr lang="ru-RU" sz="2400" dirty="0">
                  <a:solidFill>
                    <a:srgbClr val="5E6072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36B8CC-7053-1D4C-AAAD-873760C8E7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926" y="3929245"/>
                <a:ext cx="3625933" cy="616964"/>
              </a:xfrm>
              <a:prstGeom prst="rect">
                <a:avLst/>
              </a:prstGeom>
              <a:blipFill rotWithShape="1">
                <a:blip r:embed="rId6"/>
                <a:stretch>
                  <a:fillRect l="-2521" b="-79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278B2476-7383-8A49-973A-C78952DE3184}"/>
              </a:ext>
            </a:extLst>
          </p:cNvPr>
          <p:cNvSpPr/>
          <p:nvPr/>
        </p:nvSpPr>
        <p:spPr>
          <a:xfrm>
            <a:off x="1263858" y="3744580"/>
            <a:ext cx="36259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E6072"/>
                </a:solidFill>
                <a:latin typeface="Century Gothic" panose="020B0502020202020204" pitchFamily="34" charset="0"/>
              </a:rPr>
              <a:t>"Mary likes mathematic  and physics."</a:t>
            </a:r>
            <a:endParaRPr lang="ru-RU" sz="2400" dirty="0">
              <a:solidFill>
                <a:srgbClr val="5E6072"/>
              </a:solidFill>
              <a:latin typeface="Century Gothic" panose="020B0502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FD59FDCA-FA8E-1143-8361-DBE67F6FD4F8}"/>
                  </a:ext>
                </a:extLst>
              </p:cNvPr>
              <p:cNvSpPr/>
              <p:nvPr/>
            </p:nvSpPr>
            <p:spPr>
              <a:xfrm>
                <a:off x="4269242" y="4608410"/>
                <a:ext cx="4034533" cy="2195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2400" b="1" dirty="0">
                    <a:solidFill>
                      <a:srgbClr val="00B0F0"/>
                    </a:solidFill>
                    <a:latin typeface="Century Gothic" panose="020B0502020202020204" pitchFamily="34" charset="0"/>
                  </a:rPr>
                  <a:t>Corpus:</a:t>
                </a:r>
                <a:endParaRPr lang="en-US" sz="2400" dirty="0">
                  <a:solidFill>
                    <a:srgbClr val="5E6072"/>
                  </a:solidFill>
                  <a:latin typeface="Century Gothic" panose="020B0502020202020204" pitchFamily="34" charset="0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ru-RU" sz="2400" dirty="0">
                    <a:solidFill>
                      <a:srgbClr val="5E6072"/>
                    </a:solidFill>
                    <a:latin typeface="Century Gothic" panose="020B0502020202020204" pitchFamily="34" charset="0"/>
                  </a:rPr>
                  <a:t>1. </a:t>
                </a:r>
                <a:r>
                  <a:rPr lang="en-US" sz="2400" dirty="0">
                    <a:solidFill>
                      <a:srgbClr val="5E6072"/>
                    </a:solidFill>
                    <a:latin typeface="Century Gothic" panose="020B0502020202020204" pitchFamily="34" charset="0"/>
                  </a:rPr>
                  <a:t>[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400" i="1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ru-RU" sz="2400" i="1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5E6072"/>
                    </a:solidFill>
                    <a:latin typeface="Century Gothic" panose="020B0502020202020204" pitchFamily="34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400" i="1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2400" i="1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5E6072"/>
                    </a:solidFill>
                    <a:latin typeface="Century Gothic" panose="020B0502020202020204" pitchFamily="34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400" i="1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ru-RU" sz="2400" i="1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5E6072"/>
                    </a:solidFill>
                    <a:latin typeface="Century Gothic" panose="020B0502020202020204" pitchFamily="34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400" i="1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ru-RU" sz="2400" i="1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5E6072"/>
                    </a:solidFill>
                    <a:latin typeface="Century Gothic" panose="020B0502020202020204" pitchFamily="34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400" i="1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2400" i="1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5E6072"/>
                    </a:solidFill>
                    <a:latin typeface="Century Gothic" panose="020B0502020202020204" pitchFamily="34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400" i="1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2400" i="1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5E6072"/>
                    </a:solidFill>
                    <a:latin typeface="Century Gothic" panose="020B0502020202020204" pitchFamily="34" charset="0"/>
                  </a:rPr>
                  <a:t>, 0, 0]</a:t>
                </a:r>
                <a:endParaRPr lang="ru-RU" sz="2400" dirty="0">
                  <a:solidFill>
                    <a:srgbClr val="5E6072"/>
                  </a:solidFill>
                  <a:latin typeface="Century Gothic" panose="020B0502020202020204" pitchFamily="34" charset="0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ru-RU" sz="2400" dirty="0">
                    <a:solidFill>
                      <a:srgbClr val="5E6072"/>
                    </a:solidFill>
                    <a:latin typeface="Century Gothic" panose="020B0502020202020204" pitchFamily="34" charset="0"/>
                  </a:rPr>
                  <a:t>2. </a:t>
                </a:r>
                <a:r>
                  <a:rPr lang="en-US" sz="2400" dirty="0">
                    <a:solidFill>
                      <a:srgbClr val="5E6072"/>
                    </a:solidFill>
                    <a:latin typeface="Century Gothic" panose="020B0502020202020204" pitchFamily="34" charset="0"/>
                  </a:rPr>
                  <a:t>[0,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400" i="1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2400" i="1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5E6072"/>
                    </a:solidFill>
                    <a:latin typeface="Century Gothic" panose="020B0502020202020204" pitchFamily="34" charset="0"/>
                  </a:rPr>
                  <a:t>, 0, 0,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400" i="1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2400" i="1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5E6072"/>
                    </a:solidFill>
                    <a:latin typeface="Century Gothic" panose="020B0502020202020204" pitchFamily="34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400" i="1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2400" i="1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5E6072"/>
                    </a:solidFill>
                    <a:latin typeface="Century Gothic" panose="020B0502020202020204" pitchFamily="34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400" i="1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ru-RU" sz="2400" i="1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5E6072"/>
                    </a:solidFill>
                    <a:latin typeface="Century Gothic" panose="020B0502020202020204" pitchFamily="34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400" i="1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ru-RU" sz="2400" i="1">
                            <a:solidFill>
                              <a:srgbClr val="5E6072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5E6072"/>
                    </a:solidFill>
                    <a:latin typeface="Century Gothic" panose="020B0502020202020204" pitchFamily="34" charset="0"/>
                  </a:rPr>
                  <a:t>]</a:t>
                </a:r>
                <a:endParaRPr lang="ru-RU" sz="2400" dirty="0">
                  <a:solidFill>
                    <a:srgbClr val="5E6072"/>
                  </a:solidFill>
                  <a:latin typeface="Century Gothic" panose="020B0502020202020204" pitchFamily="34" charset="0"/>
                </a:endParaRPr>
              </a:p>
              <a:p>
                <a:pPr marL="457200" indent="-457200" algn="ctr">
                  <a:lnSpc>
                    <a:spcPct val="120000"/>
                  </a:lnSpc>
                  <a:buAutoNum type="arabicPeriod"/>
                </a:pPr>
                <a:endParaRPr lang="ru-RU" sz="2400" dirty="0">
                  <a:solidFill>
                    <a:srgbClr val="5E6072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D59FDCA-FA8E-1143-8361-DBE67F6FD4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242" y="4608410"/>
                <a:ext cx="4034533" cy="2195281"/>
              </a:xfrm>
              <a:prstGeom prst="rect">
                <a:avLst/>
              </a:prstGeom>
              <a:blipFill rotWithShape="1">
                <a:blip r:embed="rId7"/>
                <a:stretch>
                  <a:fillRect t="-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Стрелка вправо 36">
            <a:extLst>
              <a:ext uri="{FF2B5EF4-FFF2-40B4-BE49-F238E27FC236}">
                <a16:creationId xmlns:a16="http://schemas.microsoft.com/office/drawing/2014/main" id="{C2A3E47E-BA78-EC47-9F5E-858AB2D59F5D}"/>
              </a:ext>
            </a:extLst>
          </p:cNvPr>
          <p:cNvSpPr/>
          <p:nvPr/>
        </p:nvSpPr>
        <p:spPr>
          <a:xfrm>
            <a:off x="6273064" y="2505441"/>
            <a:ext cx="771896" cy="391886"/>
          </a:xfrm>
          <a:prstGeom prst="rightArrow">
            <a:avLst/>
          </a:prstGeom>
          <a:solidFill>
            <a:srgbClr val="6A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74778C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456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Схема 14">
            <a:extLst>
              <a:ext uri="{FF2B5EF4-FFF2-40B4-BE49-F238E27FC236}">
                <a16:creationId xmlns:a16="http://schemas.microsoft.com/office/drawing/2014/main" id="{C9B738C4-A364-6740-8492-791D32523A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5379142"/>
              </p:ext>
            </p:extLst>
          </p:nvPr>
        </p:nvGraphicFramePr>
        <p:xfrm>
          <a:off x="455273" y="2257559"/>
          <a:ext cx="4355176" cy="40304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Рисунок 5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D3D7F613-A60E-EF4E-B22A-38C1551582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2916" y="1520684"/>
            <a:ext cx="8069320" cy="5023263"/>
          </a:xfrm>
          <a:prstGeom prst="rect">
            <a:avLst/>
          </a:prstGeom>
        </p:spPr>
      </p:pic>
      <p:pic>
        <p:nvPicPr>
          <p:cNvPr id="7" name="Picture 2" descr="D:\Наташа\корел\сувалкина\презентация НЕЙРОНКИ\62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1" t="56651" r="8642" b="4530"/>
          <a:stretch/>
        </p:blipFill>
        <p:spPr bwMode="auto">
          <a:xfrm flipH="1" flipV="1">
            <a:off x="0" y="4867834"/>
            <a:ext cx="12192000" cy="199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Наташа\корел\сувалкина\презентация НЕЙРОНКИ\95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771" y="973694"/>
            <a:ext cx="5955957" cy="85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97" t="33231" r="2095" b="2904"/>
          <a:stretch/>
        </p:blipFill>
        <p:spPr bwMode="auto">
          <a:xfrm>
            <a:off x="0" y="-1"/>
            <a:ext cx="1255059" cy="209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5101579" y="130168"/>
            <a:ext cx="189026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NLP</a:t>
            </a:r>
            <a:endParaRPr lang="ru-RU" sz="6000" b="1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E132343-DCF7-F34B-80E5-628A47BFCB5B}"/>
              </a:ext>
            </a:extLst>
          </p:cNvPr>
          <p:cNvSpPr/>
          <p:nvPr/>
        </p:nvSpPr>
        <p:spPr>
          <a:xfrm>
            <a:off x="3741830" y="997605"/>
            <a:ext cx="47083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Word Embeddings</a:t>
            </a:r>
            <a:endParaRPr lang="ru-RU" sz="4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400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E192FFDC-1A75-C142-A7E7-3D775E08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776" y="1794697"/>
            <a:ext cx="8131751" cy="4434529"/>
          </a:xfrm>
          <a:prstGeom prst="rect">
            <a:avLst/>
          </a:prstGeom>
        </p:spPr>
      </p:pic>
      <p:pic>
        <p:nvPicPr>
          <p:cNvPr id="5" name="Picture 2" descr="D:\Наташа\корел\сувалкина\презентация НЕЙРОНКИ\6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" t="-10828" r="21886" b="76314"/>
          <a:stretch/>
        </p:blipFill>
        <p:spPr bwMode="auto">
          <a:xfrm>
            <a:off x="19340" y="4880919"/>
            <a:ext cx="12172660" cy="197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:\Наташа\корел\сувалкина\презентация НЕЙРОНКИ\9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557" y="936623"/>
            <a:ext cx="6845643" cy="85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97" t="33231" r="2095" b="2904"/>
          <a:stretch/>
        </p:blipFill>
        <p:spPr bwMode="auto">
          <a:xfrm>
            <a:off x="10936941" y="-1"/>
            <a:ext cx="1255059" cy="209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5101579" y="130168"/>
            <a:ext cx="189026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NLP</a:t>
            </a:r>
            <a:endParaRPr lang="ru-RU" sz="6000" b="1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E132343-DCF7-F34B-80E5-628A47BFCB5B}"/>
              </a:ext>
            </a:extLst>
          </p:cNvPr>
          <p:cNvSpPr/>
          <p:nvPr/>
        </p:nvSpPr>
        <p:spPr>
          <a:xfrm>
            <a:off x="3354337" y="997605"/>
            <a:ext cx="57166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Dense vectors via SVD</a:t>
            </a:r>
          </a:p>
        </p:txBody>
      </p:sp>
    </p:spTree>
    <p:extLst>
      <p:ext uri="{BB962C8B-B14F-4D97-AF65-F5344CB8AC3E}">
        <p14:creationId xmlns:p14="http://schemas.microsoft.com/office/powerpoint/2010/main" val="2001281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8FDC1E-07A9-A641-95F1-AE28E7ED8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163" y="2097740"/>
            <a:ext cx="8707092" cy="3687710"/>
          </a:xfrm>
          <a:prstGeom prst="rect">
            <a:avLst/>
          </a:prstGeom>
        </p:spPr>
      </p:pic>
      <p:pic>
        <p:nvPicPr>
          <p:cNvPr id="6" name="Picture 2" descr="D:\Наташа\корел\сувалкина\презентация НЕЙРОНКИ\6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1" t="51843" r="8642" b="4530"/>
          <a:stretch/>
        </p:blipFill>
        <p:spPr bwMode="auto">
          <a:xfrm flipV="1">
            <a:off x="0" y="4413849"/>
            <a:ext cx="12192000" cy="244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97" t="33231" r="2095" b="2904"/>
          <a:stretch/>
        </p:blipFill>
        <p:spPr bwMode="auto">
          <a:xfrm>
            <a:off x="0" y="-1"/>
            <a:ext cx="1255059" cy="209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5101579" y="130168"/>
            <a:ext cx="189026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NLP</a:t>
            </a:r>
            <a:endParaRPr lang="ru-RU" sz="6000" b="1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pic>
        <p:nvPicPr>
          <p:cNvPr id="11" name="Picture 2" descr="D:\Наташа\корел\сувалкина\презентация НЕЙРОНКИ\9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557" y="986051"/>
            <a:ext cx="6845643" cy="85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E132343-DCF7-F34B-80E5-628A47BFCB5B}"/>
              </a:ext>
            </a:extLst>
          </p:cNvPr>
          <p:cNvSpPr/>
          <p:nvPr/>
        </p:nvSpPr>
        <p:spPr>
          <a:xfrm>
            <a:off x="3354337" y="1047033"/>
            <a:ext cx="57166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Dense vectors via SVD</a:t>
            </a:r>
          </a:p>
        </p:txBody>
      </p:sp>
    </p:spTree>
    <p:extLst>
      <p:ext uri="{BB962C8B-B14F-4D97-AF65-F5344CB8AC3E}">
        <p14:creationId xmlns:p14="http://schemas.microsoft.com/office/powerpoint/2010/main" val="3766297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/>
          <p:cNvGrpSpPr/>
          <p:nvPr/>
        </p:nvGrpSpPr>
        <p:grpSpPr>
          <a:xfrm>
            <a:off x="0" y="5869047"/>
            <a:ext cx="6560457" cy="987800"/>
            <a:chOff x="-740229" y="6014002"/>
            <a:chExt cx="7292335" cy="1097998"/>
          </a:xfrm>
        </p:grpSpPr>
        <p:pic>
          <p:nvPicPr>
            <p:cNvPr id="12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" t="2864" b="67063"/>
            <a:stretch/>
          </p:blipFill>
          <p:spPr bwMode="auto">
            <a:xfrm>
              <a:off x="-740229" y="6014002"/>
              <a:ext cx="3641015" cy="1097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64" b="67063"/>
            <a:stretch/>
          </p:blipFill>
          <p:spPr bwMode="auto">
            <a:xfrm>
              <a:off x="2900791" y="6014002"/>
              <a:ext cx="3651315" cy="1097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Прямоугольник 14"/>
          <p:cNvSpPr/>
          <p:nvPr/>
        </p:nvSpPr>
        <p:spPr>
          <a:xfrm>
            <a:off x="6667500" y="4642677"/>
            <a:ext cx="5350655" cy="2215323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0" y="-1"/>
            <a:ext cx="390719" cy="2323071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Google Shape;252;p33"/>
          <p:cNvSpPr txBox="1"/>
          <p:nvPr/>
        </p:nvSpPr>
        <p:spPr>
          <a:xfrm>
            <a:off x="656467" y="652801"/>
            <a:ext cx="6232013" cy="1756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buClr>
                <a:schemeClr val="lt1"/>
              </a:buClr>
              <a:buSzPts val="5000"/>
            </a:pPr>
            <a:r>
              <a:rPr lang="ru-RU" sz="5500" b="1" dirty="0">
                <a:solidFill>
                  <a:srgbClr val="5E6072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Что такое </a:t>
            </a:r>
            <a:r>
              <a:rPr lang="en-US" sz="5500" b="1" dirty="0">
                <a:solidFill>
                  <a:srgbClr val="5E6072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NLP? </a:t>
            </a:r>
          </a:p>
        </p:txBody>
      </p:sp>
      <p:pic>
        <p:nvPicPr>
          <p:cNvPr id="28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4" b="21121"/>
          <a:stretch/>
        </p:blipFill>
        <p:spPr bwMode="auto">
          <a:xfrm>
            <a:off x="8909291" y="-784"/>
            <a:ext cx="3284859" cy="249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48F8711-261B-E543-9126-ED6A11DE9824}"/>
              </a:ext>
            </a:extLst>
          </p:cNvPr>
          <p:cNvSpPr/>
          <p:nvPr/>
        </p:nvSpPr>
        <p:spPr>
          <a:xfrm>
            <a:off x="1829070" y="5310299"/>
            <a:ext cx="26484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222222"/>
                </a:solidFill>
                <a:latin typeface="Century Gothic" panose="020B0502020202020204" pitchFamily="34" charset="0"/>
              </a:rPr>
              <a:t>Machine translation</a:t>
            </a:r>
            <a:endParaRPr lang="ru-RU" sz="2000" b="1" dirty="0">
              <a:latin typeface="Century Gothic" panose="020B0502020202020204" pitchFamily="34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6022848" y="826400"/>
            <a:ext cx="5772886" cy="5693152"/>
          </a:xfrm>
          <a:prstGeom prst="rect">
            <a:avLst/>
          </a:prstGeom>
          <a:solidFill>
            <a:srgbClr val="005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B8E69CA-2BA9-2D4C-B812-8FD476F4E3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3033" y="2323070"/>
            <a:ext cx="5360557" cy="280535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9D78D50-7660-3B4E-BBE1-E156B64F7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112" y="3832170"/>
            <a:ext cx="5488596" cy="1921009"/>
          </a:xfrm>
          <a:prstGeom prst="rect">
            <a:avLst/>
          </a:prstGeom>
        </p:spPr>
      </p:pic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AE78E149-54D3-8646-B291-F2CD8653E080}"/>
              </a:ext>
            </a:extLst>
          </p:cNvPr>
          <p:cNvSpPr/>
          <p:nvPr/>
        </p:nvSpPr>
        <p:spPr>
          <a:xfrm>
            <a:off x="7830641" y="5869047"/>
            <a:ext cx="23503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Text classification</a:t>
            </a:r>
            <a:endParaRPr lang="ru-RU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5" name="Рисунок 24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8492F5B2-A1BA-A249-9BC4-82D6EC663F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1041" y="1209015"/>
            <a:ext cx="5016500" cy="1625600"/>
          </a:xfrm>
          <a:prstGeom prst="rect">
            <a:avLst/>
          </a:prstGeom>
        </p:spPr>
      </p:pic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C5915F4C-2892-AB4E-B50A-F8558437E0D8}"/>
              </a:ext>
            </a:extLst>
          </p:cNvPr>
          <p:cNvSpPr/>
          <p:nvPr/>
        </p:nvSpPr>
        <p:spPr>
          <a:xfrm>
            <a:off x="7274399" y="3053252"/>
            <a:ext cx="34323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Named Entity Recognition</a:t>
            </a:r>
            <a:endParaRPr lang="ru-RU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519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/>
          <p:cNvGrpSpPr/>
          <p:nvPr/>
        </p:nvGrpSpPr>
        <p:grpSpPr>
          <a:xfrm flipV="1">
            <a:off x="0" y="6147761"/>
            <a:ext cx="12192000" cy="710239"/>
            <a:chOff x="0" y="0"/>
            <a:chExt cx="12192000" cy="710239"/>
          </a:xfrm>
        </p:grpSpPr>
        <p:pic>
          <p:nvPicPr>
            <p:cNvPr id="8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0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3268336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6536672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" t="56964" r="26830" b="21413"/>
            <a:stretch/>
          </p:blipFill>
          <p:spPr bwMode="auto">
            <a:xfrm>
              <a:off x="9805008" y="0"/>
              <a:ext cx="2386992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6" t="56964" b="2263"/>
          <a:stretch/>
        </p:blipFill>
        <p:spPr bwMode="auto">
          <a:xfrm>
            <a:off x="9416487" y="0"/>
            <a:ext cx="2775513" cy="133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93" t="56964" r="-1" b="2263"/>
          <a:stretch/>
        </p:blipFill>
        <p:spPr bwMode="auto">
          <a:xfrm>
            <a:off x="0" y="323493"/>
            <a:ext cx="1701816" cy="133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Прямоугольник 15"/>
          <p:cNvSpPr/>
          <p:nvPr/>
        </p:nvSpPr>
        <p:spPr>
          <a:xfrm>
            <a:off x="0" y="2092803"/>
            <a:ext cx="12192000" cy="426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5150870" y="710239"/>
            <a:ext cx="189026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NLP</a:t>
            </a:r>
            <a:endParaRPr lang="ru-RU" sz="6000" b="1" dirty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4650735" y="268668"/>
            <a:ext cx="28905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4000" dirty="0">
                <a:solidFill>
                  <a:srgbClr val="617085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ЧТО ТАКОЕ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CD4BD0-2BB8-6945-ABD8-901E0D7DE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575" y="1761619"/>
            <a:ext cx="3939929" cy="393992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E522F91-B42F-3849-A034-F7B032139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7570" y="1981589"/>
            <a:ext cx="5901242" cy="3509889"/>
          </a:xfrm>
          <a:prstGeom prst="rect">
            <a:avLst/>
          </a:prstGeom>
        </p:spPr>
      </p:pic>
      <p:pic>
        <p:nvPicPr>
          <p:cNvPr id="20" name="Picture 2" descr="D:\Наташа\корел\сувалкина\презентация НЕЙРОНКИ\ДОД\1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3569"/>
            <a:ext cx="12192000" cy="472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48F8711-261B-E543-9126-ED6A11DE9824}"/>
              </a:ext>
            </a:extLst>
          </p:cNvPr>
          <p:cNvSpPr/>
          <p:nvPr/>
        </p:nvSpPr>
        <p:spPr>
          <a:xfrm>
            <a:off x="2009899" y="5727144"/>
            <a:ext cx="17491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C60C6"/>
                </a:solidFill>
                <a:latin typeface="Century Gothic" panose="020B0502020202020204" pitchFamily="34" charset="0"/>
              </a:rPr>
              <a:t>Chat-bot</a:t>
            </a:r>
            <a:endParaRPr lang="ru-RU" sz="2800" b="1" dirty="0">
              <a:solidFill>
                <a:srgbClr val="0C60C6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90EA6F4-7536-344B-9D8A-3EB23AF83459}"/>
              </a:ext>
            </a:extLst>
          </p:cNvPr>
          <p:cNvSpPr/>
          <p:nvPr/>
        </p:nvSpPr>
        <p:spPr>
          <a:xfrm>
            <a:off x="6950738" y="5727144"/>
            <a:ext cx="35028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C60C6"/>
                </a:solidFill>
                <a:latin typeface="Century Gothic" panose="020B0502020202020204" pitchFamily="34" charset="0"/>
              </a:rPr>
              <a:t>Text summarization</a:t>
            </a:r>
            <a:endParaRPr lang="ru-RU" sz="2800" b="1" dirty="0">
              <a:solidFill>
                <a:srgbClr val="0C60C6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070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0" y="0"/>
            <a:ext cx="12192000" cy="710239"/>
            <a:chOff x="0" y="0"/>
            <a:chExt cx="12192000" cy="710239"/>
          </a:xfrm>
        </p:grpSpPr>
        <p:pic>
          <p:nvPicPr>
            <p:cNvPr id="5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0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3268336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" t="56964" b="21413"/>
            <a:stretch/>
          </p:blipFill>
          <p:spPr bwMode="auto">
            <a:xfrm>
              <a:off x="6536672" y="0"/>
              <a:ext cx="3268336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" t="56964" r="26830" b="21413"/>
            <a:stretch/>
          </p:blipFill>
          <p:spPr bwMode="auto">
            <a:xfrm>
              <a:off x="9805008" y="0"/>
              <a:ext cx="2386992" cy="7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6" t="56964" b="2263"/>
          <a:stretch/>
        </p:blipFill>
        <p:spPr bwMode="auto">
          <a:xfrm>
            <a:off x="9416487" y="5518730"/>
            <a:ext cx="2775513" cy="133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93" t="56964" r="-1" b="2263"/>
          <a:stretch/>
        </p:blipFill>
        <p:spPr bwMode="auto">
          <a:xfrm>
            <a:off x="0" y="3771028"/>
            <a:ext cx="1701816" cy="133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0" y="710239"/>
            <a:ext cx="12192000" cy="3740548"/>
          </a:xfrm>
          <a:prstGeom prst="rect">
            <a:avLst/>
          </a:prstGeom>
          <a:solidFill>
            <a:srgbClr val="EFF4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4272424" y="4894274"/>
            <a:ext cx="364715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Pipeline</a:t>
            </a:r>
            <a:endParaRPr lang="ru-RU" sz="6000" b="1" dirty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5381703" y="5804054"/>
            <a:ext cx="1428596" cy="840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5400" dirty="0">
                <a:solidFill>
                  <a:srgbClr val="617085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NLP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ECAC918-E0A0-EF4D-B194-1629BF575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82" y="1705232"/>
            <a:ext cx="11600636" cy="147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92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92" t="2865" b="48081"/>
          <a:stretch/>
        </p:blipFill>
        <p:spPr bwMode="auto">
          <a:xfrm flipV="1">
            <a:off x="6952343" y="-1"/>
            <a:ext cx="1954793" cy="161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5" b="48081"/>
          <a:stretch/>
        </p:blipFill>
        <p:spPr bwMode="auto">
          <a:xfrm flipV="1">
            <a:off x="8907141" y="0"/>
            <a:ext cx="3284859" cy="161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Группа 7"/>
          <p:cNvGrpSpPr/>
          <p:nvPr/>
        </p:nvGrpSpPr>
        <p:grpSpPr>
          <a:xfrm>
            <a:off x="0" y="6093248"/>
            <a:ext cx="6560457" cy="764752"/>
            <a:chOff x="-740229" y="6014002"/>
            <a:chExt cx="7292335" cy="850067"/>
          </a:xfrm>
        </p:grpSpPr>
        <p:pic>
          <p:nvPicPr>
            <p:cNvPr id="9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" t="2864" b="73854"/>
            <a:stretch/>
          </p:blipFill>
          <p:spPr bwMode="auto">
            <a:xfrm>
              <a:off x="-740229" y="6014002"/>
              <a:ext cx="3641015" cy="8500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64" b="73854"/>
            <a:stretch/>
          </p:blipFill>
          <p:spPr bwMode="auto">
            <a:xfrm>
              <a:off x="2900791" y="6014002"/>
              <a:ext cx="3651315" cy="8500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Прямоугольник 10"/>
          <p:cNvSpPr/>
          <p:nvPr/>
        </p:nvSpPr>
        <p:spPr>
          <a:xfrm>
            <a:off x="5968315" y="4642677"/>
            <a:ext cx="5914767" cy="2215323"/>
          </a:xfrm>
          <a:prstGeom prst="rect">
            <a:avLst/>
          </a:prstGeom>
          <a:solidFill>
            <a:srgbClr val="0C60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0" y="-1"/>
            <a:ext cx="390719" cy="2384856"/>
          </a:xfrm>
          <a:prstGeom prst="rect">
            <a:avLst/>
          </a:prstGeom>
          <a:solidFill>
            <a:srgbClr val="0C60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Google Shape;252;p33"/>
          <p:cNvSpPr txBox="1"/>
          <p:nvPr/>
        </p:nvSpPr>
        <p:spPr>
          <a:xfrm>
            <a:off x="790832" y="2527167"/>
            <a:ext cx="3862063" cy="1942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rgbClr val="6ABAEC"/>
              </a:buClr>
              <a:buSzPts val="5000"/>
            </a:pPr>
            <a:r>
              <a:rPr lang="en-US" sz="3200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Text</a:t>
            </a:r>
            <a:endParaRPr lang="ru-RU" sz="3200" dirty="0">
              <a:solidFill>
                <a:srgbClr val="74778C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lvl="0">
              <a:lnSpc>
                <a:spcPct val="150000"/>
              </a:lnSpc>
              <a:buClr>
                <a:srgbClr val="6ABAEC"/>
              </a:buClr>
              <a:buSzPts val="5000"/>
            </a:pPr>
            <a:r>
              <a:rPr lang="en-US" sz="3200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preprocessing</a:t>
            </a:r>
          </a:p>
        </p:txBody>
      </p:sp>
      <p:sp>
        <p:nvSpPr>
          <p:cNvPr id="14" name="Google Shape;252;p33"/>
          <p:cNvSpPr txBox="1"/>
          <p:nvPr/>
        </p:nvSpPr>
        <p:spPr>
          <a:xfrm>
            <a:off x="687775" y="1609883"/>
            <a:ext cx="4193676" cy="91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buClr>
                <a:schemeClr val="lt1"/>
              </a:buClr>
              <a:buSzPts val="5000"/>
            </a:pPr>
            <a:r>
              <a:rPr lang="en-US" sz="66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Pipeline NLP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4881330" y="633983"/>
            <a:ext cx="6818693" cy="5775981"/>
          </a:xfrm>
          <a:prstGeom prst="rect">
            <a:avLst/>
          </a:prstGeom>
          <a:solidFill>
            <a:srgbClr val="EFF4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20" name="Схема 19">
            <a:extLst>
              <a:ext uri="{FF2B5EF4-FFF2-40B4-BE49-F238E27FC236}">
                <a16:creationId xmlns:a16="http://schemas.microsoft.com/office/drawing/2014/main" id="{DA45AA40-13D8-7E44-ADF3-6B47BBE98A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4340138"/>
              </p:ext>
            </p:extLst>
          </p:nvPr>
        </p:nvGraphicFramePr>
        <p:xfrm>
          <a:off x="4399004" y="644987"/>
          <a:ext cx="8365525" cy="58299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22206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" t="2864" b="67063"/>
          <a:stretch/>
        </p:blipFill>
        <p:spPr bwMode="auto">
          <a:xfrm>
            <a:off x="1637801" y="5870201"/>
            <a:ext cx="3275593" cy="98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0" y="1"/>
            <a:ext cx="1581665" cy="6858000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763F9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907598" y="1947552"/>
            <a:ext cx="1368000" cy="36000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Picture 3" descr="D:\Наташа\корел\сувалкина\фото подборка\970_1551256464_153666060821920x768etgxq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8" t="5136" r="7470" b="3675"/>
          <a:stretch/>
        </p:blipFill>
        <p:spPr bwMode="auto">
          <a:xfrm>
            <a:off x="556053" y="2236573"/>
            <a:ext cx="5698443" cy="396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D:\Наташа\корел\сувалкина\презентация НЕЙРОНКИ\ДОД\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53" y="2236573"/>
            <a:ext cx="5698443" cy="396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5" b="48081"/>
          <a:stretch/>
        </p:blipFill>
        <p:spPr bwMode="auto">
          <a:xfrm flipV="1">
            <a:off x="8907140" y="0"/>
            <a:ext cx="3284859" cy="161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9952B56-2CE3-FE47-93FC-A8266F742BFE}"/>
              </a:ext>
            </a:extLst>
          </p:cNvPr>
          <p:cNvSpPr/>
          <p:nvPr/>
        </p:nvSpPr>
        <p:spPr>
          <a:xfrm>
            <a:off x="6425513" y="2091391"/>
            <a:ext cx="5288691" cy="25006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400" b="1" dirty="0">
                <a:solidFill>
                  <a:srgbClr val="6ABAEC"/>
                </a:solidFill>
                <a:latin typeface="Century Gothic" panose="020B0502020202020204" pitchFamily="34" charset="0"/>
              </a:rPr>
              <a:t>Python code:</a:t>
            </a:r>
            <a:endParaRPr lang="en-US" dirty="0">
              <a:latin typeface="Century Gothic" panose="020B0502020202020204" pitchFamily="34" charset="0"/>
            </a:endParaRP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000" dirty="0" err="1">
                <a:solidFill>
                  <a:srgbClr val="74778C"/>
                </a:solidFill>
                <a:latin typeface="Century Gothic" panose="020B0502020202020204" pitchFamily="34" charset="0"/>
              </a:rPr>
              <a:t>input_str</a:t>
            </a:r>
            <a:r>
              <a:rPr lang="en-US" sz="2000" dirty="0">
                <a:solidFill>
                  <a:srgbClr val="74778C"/>
                </a:solidFill>
                <a:latin typeface="Century Gothic" panose="020B0502020202020204" pitchFamily="34" charset="0"/>
              </a:rPr>
              <a:t> = ”The 5 biggest countries by population in 2017 are China, India, United States, Indonesia, and Brazil.”</a:t>
            </a:r>
            <a:br>
              <a:rPr lang="en-US" sz="2000" dirty="0">
                <a:solidFill>
                  <a:srgbClr val="74778C"/>
                </a:solidFill>
                <a:latin typeface="Century Gothic" panose="020B0502020202020204" pitchFamily="34" charset="0"/>
              </a:rPr>
            </a:br>
            <a:r>
              <a:rPr lang="en-US" sz="2000" dirty="0" err="1">
                <a:solidFill>
                  <a:srgbClr val="74778C"/>
                </a:solidFill>
                <a:latin typeface="Century Gothic" panose="020B0502020202020204" pitchFamily="34" charset="0"/>
              </a:rPr>
              <a:t>input_str</a:t>
            </a:r>
            <a:r>
              <a:rPr lang="en-US" sz="2000" dirty="0">
                <a:solidFill>
                  <a:srgbClr val="74778C"/>
                </a:solidFill>
                <a:latin typeface="Century Gothic" panose="020B0502020202020204" pitchFamily="34" charset="0"/>
              </a:rPr>
              <a:t> = </a:t>
            </a:r>
            <a:r>
              <a:rPr lang="en-US" sz="2000" dirty="0" err="1">
                <a:solidFill>
                  <a:srgbClr val="74778C"/>
                </a:solidFill>
                <a:latin typeface="Century Gothic" panose="020B0502020202020204" pitchFamily="34" charset="0"/>
              </a:rPr>
              <a:t>input_str.lower</a:t>
            </a:r>
            <a:r>
              <a:rPr lang="en-US" sz="2000" dirty="0">
                <a:solidFill>
                  <a:srgbClr val="74778C"/>
                </a:solidFill>
                <a:latin typeface="Century Gothic" panose="020B0502020202020204" pitchFamily="34" charset="0"/>
              </a:rPr>
              <a:t>()</a:t>
            </a:r>
            <a:br>
              <a:rPr lang="en-US" sz="2000" dirty="0">
                <a:solidFill>
                  <a:srgbClr val="74778C"/>
                </a:solidFill>
                <a:latin typeface="Century Gothic" panose="020B0502020202020204" pitchFamily="34" charset="0"/>
              </a:rPr>
            </a:br>
            <a:r>
              <a:rPr lang="en-US" sz="2000" dirty="0">
                <a:solidFill>
                  <a:srgbClr val="74778C"/>
                </a:solidFill>
                <a:latin typeface="Century Gothic" panose="020B0502020202020204" pitchFamily="34" charset="0"/>
              </a:rPr>
              <a:t>print(</a:t>
            </a:r>
            <a:r>
              <a:rPr lang="en-US" sz="2000" dirty="0" err="1">
                <a:solidFill>
                  <a:srgbClr val="74778C"/>
                </a:solidFill>
                <a:latin typeface="Century Gothic" panose="020B0502020202020204" pitchFamily="34" charset="0"/>
              </a:rPr>
              <a:t>input_str</a:t>
            </a:r>
            <a:r>
              <a:rPr lang="en-US" sz="2000" dirty="0">
                <a:solidFill>
                  <a:srgbClr val="74778C"/>
                </a:solidFill>
                <a:latin typeface="Century Gothic" panose="020B0502020202020204" pitchFamily="34" charset="0"/>
              </a:rPr>
              <a:t>)</a:t>
            </a:r>
            <a:endParaRPr lang="ru-RU" sz="2000" dirty="0">
              <a:solidFill>
                <a:srgbClr val="74778C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7DBC6F85-86B6-5940-BAB2-511EC6FCE77B}"/>
              </a:ext>
            </a:extLst>
          </p:cNvPr>
          <p:cNvSpPr/>
          <p:nvPr/>
        </p:nvSpPr>
        <p:spPr>
          <a:xfrm>
            <a:off x="6425513" y="4673019"/>
            <a:ext cx="5288691" cy="165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400" b="1" dirty="0">
                <a:solidFill>
                  <a:srgbClr val="6ABAEC"/>
                </a:solidFill>
                <a:latin typeface="Century Gothic" panose="020B0502020202020204" pitchFamily="34" charset="0"/>
              </a:rPr>
              <a:t>Output:</a:t>
            </a:r>
            <a:endParaRPr lang="en-US" dirty="0">
              <a:solidFill>
                <a:srgbClr val="74778C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dirty="0">
                <a:solidFill>
                  <a:srgbClr val="74778C"/>
                </a:solidFill>
                <a:latin typeface="Century Gothic" panose="020B0502020202020204" pitchFamily="34" charset="0"/>
              </a:rPr>
              <a:t>the 5 biggest countries by population in 2017 are china, </a:t>
            </a:r>
            <a:r>
              <a:rPr lang="en-US" dirty="0" err="1">
                <a:solidFill>
                  <a:srgbClr val="74778C"/>
                </a:solidFill>
                <a:latin typeface="Century Gothic" panose="020B0502020202020204" pitchFamily="34" charset="0"/>
              </a:rPr>
              <a:t>india</a:t>
            </a:r>
            <a:r>
              <a:rPr lang="en-US" dirty="0">
                <a:solidFill>
                  <a:srgbClr val="74778C"/>
                </a:solidFill>
                <a:latin typeface="Century Gothic" panose="020B0502020202020204" pitchFamily="34" charset="0"/>
              </a:rPr>
              <a:t>, united states, </a:t>
            </a:r>
            <a:r>
              <a:rPr lang="en-US" dirty="0" err="1">
                <a:solidFill>
                  <a:srgbClr val="74778C"/>
                </a:solidFill>
                <a:latin typeface="Century Gothic" panose="020B0502020202020204" pitchFamily="34" charset="0"/>
              </a:rPr>
              <a:t>indonesia</a:t>
            </a:r>
            <a:r>
              <a:rPr lang="en-US" dirty="0">
                <a:solidFill>
                  <a:srgbClr val="74778C"/>
                </a:solidFill>
                <a:latin typeface="Century Gothic" panose="020B0502020202020204" pitchFamily="34" charset="0"/>
              </a:rPr>
              <a:t>, and brazil.</a:t>
            </a:r>
            <a:endParaRPr lang="ru-RU" dirty="0">
              <a:solidFill>
                <a:srgbClr val="74778C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Google Shape;252;p33"/>
          <p:cNvSpPr txBox="1"/>
          <p:nvPr/>
        </p:nvSpPr>
        <p:spPr>
          <a:xfrm>
            <a:off x="1758660" y="112852"/>
            <a:ext cx="8349168" cy="180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5000"/>
            </a:pPr>
            <a:r>
              <a:rPr lang="en-US" sz="54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NLP</a:t>
            </a:r>
            <a:endParaRPr lang="ru-RU" sz="54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  <a:p>
            <a:r>
              <a:rPr lang="en-US" sz="3200" dirty="0">
                <a:latin typeface="Times" pitchFamily="2" charset="0"/>
              </a:rPr>
              <a:t>Example text preprocessing: </a:t>
            </a:r>
            <a:endParaRPr lang="ru-RU" sz="3200" dirty="0">
              <a:latin typeface="Times" pitchFamily="2" charset="0"/>
            </a:endParaRPr>
          </a:p>
          <a:p>
            <a:r>
              <a:rPr lang="en-US" sz="3200" dirty="0">
                <a:latin typeface="Times" pitchFamily="2" charset="0"/>
              </a:rPr>
              <a:t>convert text to lowercase</a:t>
            </a:r>
          </a:p>
        </p:txBody>
      </p:sp>
    </p:spTree>
    <p:extLst>
      <p:ext uri="{BB962C8B-B14F-4D97-AF65-F5344CB8AC3E}">
        <p14:creationId xmlns:p14="http://schemas.microsoft.com/office/powerpoint/2010/main" val="4006655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" t="2864" b="67063"/>
          <a:stretch/>
        </p:blipFill>
        <p:spPr bwMode="auto">
          <a:xfrm>
            <a:off x="1637801" y="5870201"/>
            <a:ext cx="3275593" cy="98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0" y="1"/>
            <a:ext cx="1581665" cy="6858000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763F9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907598" y="1947552"/>
            <a:ext cx="1368000" cy="36000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Picture 3" descr="D:\Наташа\корел\сувалкина\фото подборка\970_1551256464_153666060821920x768etgxq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8" t="5136" r="7470" b="3675"/>
          <a:stretch/>
        </p:blipFill>
        <p:spPr bwMode="auto">
          <a:xfrm>
            <a:off x="556053" y="2236573"/>
            <a:ext cx="5698443" cy="396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D:\Наташа\корел\сувалкина\презентация НЕЙРОНКИ\ДОД\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53" y="2236573"/>
            <a:ext cx="5698443" cy="396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5" b="48081"/>
          <a:stretch/>
        </p:blipFill>
        <p:spPr bwMode="auto">
          <a:xfrm flipV="1">
            <a:off x="8907140" y="0"/>
            <a:ext cx="3284859" cy="161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9952B56-2CE3-FE47-93FC-A8266F742BFE}"/>
              </a:ext>
            </a:extLst>
          </p:cNvPr>
          <p:cNvSpPr/>
          <p:nvPr/>
        </p:nvSpPr>
        <p:spPr>
          <a:xfrm>
            <a:off x="6425513" y="2128462"/>
            <a:ext cx="5288691" cy="2837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400" b="1" dirty="0">
                <a:solidFill>
                  <a:srgbClr val="6ABAEC"/>
                </a:solidFill>
                <a:latin typeface="Century Gothic" panose="020B0502020202020204" pitchFamily="34" charset="0"/>
              </a:rPr>
              <a:t>Python code:</a:t>
            </a:r>
            <a:endParaRPr lang="en-US" dirty="0">
              <a:latin typeface="Century Gothic" panose="020B0502020202020204" pitchFamily="34" charset="0"/>
            </a:endParaRP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import</a:t>
            </a:r>
            <a:r>
              <a:rPr lang="en-US" sz="2000" dirty="0">
                <a:solidFill>
                  <a:srgbClr val="74778C"/>
                </a:solidFill>
                <a:latin typeface="Century Gothic" panose="020B0502020202020204" pitchFamily="34" charset="0"/>
              </a:rPr>
              <a:t> re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000" dirty="0" err="1">
                <a:solidFill>
                  <a:srgbClr val="74778C"/>
                </a:solidFill>
                <a:latin typeface="Century Gothic" panose="020B0502020202020204" pitchFamily="34" charset="0"/>
              </a:rPr>
              <a:t>input_str</a:t>
            </a:r>
            <a:r>
              <a:rPr lang="en-US" sz="2000" dirty="0">
                <a:solidFill>
                  <a:srgbClr val="74778C"/>
                </a:solidFill>
                <a:latin typeface="Century Gothic" panose="020B0502020202020204" pitchFamily="34" charset="0"/>
              </a:rPr>
              <a:t> = “Box A contains 3 red and 5 white balls, while Box B contains 4 red and 2 blue balls.”</a:t>
            </a:r>
            <a:br>
              <a:rPr lang="en-US" sz="2000" dirty="0">
                <a:solidFill>
                  <a:srgbClr val="74778C"/>
                </a:solidFill>
                <a:latin typeface="Century Gothic" panose="020B0502020202020204" pitchFamily="34" charset="0"/>
              </a:rPr>
            </a:br>
            <a:r>
              <a:rPr lang="en-US" sz="2000" dirty="0">
                <a:solidFill>
                  <a:srgbClr val="74778C"/>
                </a:solidFill>
                <a:latin typeface="Century Gothic" panose="020B0502020202020204" pitchFamily="34" charset="0"/>
              </a:rPr>
              <a:t>result = </a:t>
            </a:r>
            <a:r>
              <a:rPr lang="en-US" sz="2000" dirty="0" err="1">
                <a:solidFill>
                  <a:srgbClr val="74778C"/>
                </a:solidFill>
                <a:latin typeface="Century Gothic" panose="020B0502020202020204" pitchFamily="34" charset="0"/>
              </a:rPr>
              <a:t>re.sub</a:t>
            </a:r>
            <a:r>
              <a:rPr lang="en-US" sz="2000" dirty="0">
                <a:solidFill>
                  <a:srgbClr val="74778C"/>
                </a:solidFill>
                <a:latin typeface="Century Gothic" panose="020B0502020202020204" pitchFamily="34" charset="0"/>
              </a:rPr>
              <a:t>(r’\d+’, ‘’, </a:t>
            </a:r>
            <a:r>
              <a:rPr lang="en-US" sz="2000" dirty="0" err="1">
                <a:solidFill>
                  <a:srgbClr val="74778C"/>
                </a:solidFill>
                <a:latin typeface="Century Gothic" panose="020B0502020202020204" pitchFamily="34" charset="0"/>
              </a:rPr>
              <a:t>input_str</a:t>
            </a:r>
            <a:r>
              <a:rPr lang="en-US" sz="2000" dirty="0">
                <a:solidFill>
                  <a:srgbClr val="74778C"/>
                </a:solidFill>
                <a:latin typeface="Century Gothic" panose="020B0502020202020204" pitchFamily="34" charset="0"/>
              </a:rPr>
              <a:t>)</a:t>
            </a:r>
            <a:br>
              <a:rPr lang="en-US" sz="2000" dirty="0">
                <a:solidFill>
                  <a:srgbClr val="74778C"/>
                </a:solidFill>
                <a:latin typeface="Century Gothic" panose="020B0502020202020204" pitchFamily="34" charset="0"/>
              </a:rPr>
            </a:br>
            <a:r>
              <a:rPr lang="en-US" sz="2000" dirty="0">
                <a:solidFill>
                  <a:srgbClr val="74778C"/>
                </a:solidFill>
                <a:latin typeface="Century Gothic" panose="020B0502020202020204" pitchFamily="34" charset="0"/>
              </a:rPr>
              <a:t>print(result)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7DBC6F85-86B6-5940-BAB2-511EC6FCE77B}"/>
              </a:ext>
            </a:extLst>
          </p:cNvPr>
          <p:cNvSpPr/>
          <p:nvPr/>
        </p:nvSpPr>
        <p:spPr>
          <a:xfrm>
            <a:off x="6425513" y="4994301"/>
            <a:ext cx="5288691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2400" b="1" dirty="0">
                <a:solidFill>
                  <a:srgbClr val="6ABAEC"/>
                </a:solidFill>
                <a:latin typeface="Century Gothic" panose="020B0502020202020204" pitchFamily="34" charset="0"/>
              </a:rPr>
              <a:t>Output:</a:t>
            </a:r>
            <a:endParaRPr lang="en-US" dirty="0">
              <a:solidFill>
                <a:srgbClr val="74778C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dirty="0">
                <a:solidFill>
                  <a:srgbClr val="74778C"/>
                </a:solidFill>
                <a:latin typeface="Century Gothic" panose="020B0502020202020204" pitchFamily="34" charset="0"/>
              </a:rPr>
              <a:t>Box A contains red and white balls, while Box B contains red and blue balls.</a:t>
            </a:r>
          </a:p>
        </p:txBody>
      </p:sp>
      <p:sp>
        <p:nvSpPr>
          <p:cNvPr id="9" name="Google Shape;252;p33"/>
          <p:cNvSpPr txBox="1"/>
          <p:nvPr/>
        </p:nvSpPr>
        <p:spPr>
          <a:xfrm>
            <a:off x="1746785" y="-12752"/>
            <a:ext cx="8349168" cy="180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5000"/>
            </a:pPr>
            <a:r>
              <a:rPr lang="en-US" sz="54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NLP</a:t>
            </a:r>
            <a:endParaRPr lang="ru-RU" sz="54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  <a:p>
            <a:r>
              <a:rPr lang="en-US" sz="3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Example text preprocessing: </a:t>
            </a:r>
            <a:endParaRPr lang="ru-RU" sz="3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remove numbers</a:t>
            </a:r>
          </a:p>
        </p:txBody>
      </p:sp>
    </p:spTree>
    <p:extLst>
      <p:ext uri="{BB962C8B-B14F-4D97-AF65-F5344CB8AC3E}">
        <p14:creationId xmlns:p14="http://schemas.microsoft.com/office/powerpoint/2010/main" val="72083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" t="2864" b="67063"/>
          <a:stretch/>
        </p:blipFill>
        <p:spPr bwMode="auto">
          <a:xfrm>
            <a:off x="1637801" y="5870201"/>
            <a:ext cx="3275593" cy="98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0" y="1"/>
            <a:ext cx="1581665" cy="6858000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763F9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907598" y="1947552"/>
            <a:ext cx="1368000" cy="36000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Picture 3" descr="D:\Наташа\корел\сувалкина\фото подборка\970_1551256464_153666060821920x768etgxq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8" t="5136" r="7470" b="3675"/>
          <a:stretch/>
        </p:blipFill>
        <p:spPr bwMode="auto">
          <a:xfrm>
            <a:off x="556053" y="2236573"/>
            <a:ext cx="5698443" cy="396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D:\Наташа\корел\сувалкина\презентация НЕЙРОНКИ\ДОД\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53" y="2236573"/>
            <a:ext cx="5698443" cy="396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5" b="48081"/>
          <a:stretch/>
        </p:blipFill>
        <p:spPr bwMode="auto">
          <a:xfrm flipV="1">
            <a:off x="8907140" y="0"/>
            <a:ext cx="3284859" cy="161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9952B56-2CE3-FE47-93FC-A8266F742BFE}"/>
              </a:ext>
            </a:extLst>
          </p:cNvPr>
          <p:cNvSpPr/>
          <p:nvPr/>
        </p:nvSpPr>
        <p:spPr>
          <a:xfrm>
            <a:off x="6425513" y="2128462"/>
            <a:ext cx="5288691" cy="3148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b="1" dirty="0">
                <a:solidFill>
                  <a:srgbClr val="6ABAEC"/>
                </a:solidFill>
                <a:latin typeface="Century Gothic" panose="020B0502020202020204" pitchFamily="34" charset="0"/>
              </a:rPr>
              <a:t>Python code:</a:t>
            </a:r>
            <a:endParaRPr lang="en-US" dirty="0">
              <a:latin typeface="Century Gothic" panose="020B0502020202020204" pitchFamily="34" charset="0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import</a:t>
            </a:r>
            <a:r>
              <a:rPr lang="en-US" sz="2000" dirty="0">
                <a:solidFill>
                  <a:srgbClr val="74778C"/>
                </a:solidFill>
                <a:latin typeface="Century Gothic" panose="020B0502020202020204" pitchFamily="34" charset="0"/>
              </a:rPr>
              <a:t> re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000" dirty="0" err="1">
                <a:solidFill>
                  <a:srgbClr val="74778C"/>
                </a:solidFill>
                <a:latin typeface="Century Gothic" panose="020B0502020202020204" pitchFamily="34" charset="0"/>
              </a:rPr>
              <a:t>input_str</a:t>
            </a:r>
            <a:r>
              <a:rPr lang="en-US" sz="2000" dirty="0">
                <a:solidFill>
                  <a:srgbClr val="74778C"/>
                </a:solidFill>
                <a:latin typeface="Century Gothic" panose="020B0502020202020204" pitchFamily="34" charset="0"/>
              </a:rPr>
              <a:t> = 'This &amp;is [an] example? {of} string. with.? punctuation!!!!' # Sample string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000" dirty="0" err="1">
                <a:solidFill>
                  <a:srgbClr val="74778C"/>
                </a:solidFill>
                <a:latin typeface="Century Gothic" panose="020B0502020202020204" pitchFamily="34" charset="0"/>
              </a:rPr>
              <a:t>output_str</a:t>
            </a:r>
            <a:r>
              <a:rPr lang="en-US" sz="2000" dirty="0">
                <a:solidFill>
                  <a:srgbClr val="74778C"/>
                </a:solidFill>
                <a:latin typeface="Century Gothic" panose="020B0502020202020204" pitchFamily="34" charset="0"/>
              </a:rPr>
              <a:t> = </a:t>
            </a:r>
            <a:r>
              <a:rPr lang="en-US" sz="2000" dirty="0" err="1">
                <a:solidFill>
                  <a:srgbClr val="74778C"/>
                </a:solidFill>
                <a:latin typeface="Century Gothic" panose="020B0502020202020204" pitchFamily="34" charset="0"/>
              </a:rPr>
              <a:t>re.sub</a:t>
            </a:r>
            <a:r>
              <a:rPr lang="en-US" sz="2000" dirty="0">
                <a:solidFill>
                  <a:srgbClr val="74778C"/>
                </a:solidFill>
                <a:latin typeface="Century Gothic" panose="020B0502020202020204" pitchFamily="34" charset="0"/>
              </a:rPr>
              <a:t>(r"[!”#$%&amp;’()*+,-./:;&lt;=&gt;?@[\]^_`{|}~]", ’’”, </a:t>
            </a:r>
            <a:r>
              <a:rPr lang="en-US" sz="2000" dirty="0" err="1">
                <a:solidFill>
                  <a:srgbClr val="74778C"/>
                </a:solidFill>
                <a:latin typeface="Century Gothic" panose="020B0502020202020204" pitchFamily="34" charset="0"/>
              </a:rPr>
              <a:t>input_str</a:t>
            </a:r>
            <a:r>
              <a:rPr lang="en-US" sz="2000" dirty="0">
                <a:solidFill>
                  <a:srgbClr val="74778C"/>
                </a:solidFill>
                <a:latin typeface="Century Gothic" panose="020B0502020202020204" pitchFamily="34" charset="0"/>
              </a:rPr>
              <a:t>)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solidFill>
                  <a:srgbClr val="74778C"/>
                </a:solidFill>
                <a:latin typeface="Century Gothic" panose="020B0502020202020204" pitchFamily="34" charset="0"/>
              </a:rPr>
              <a:t>print(</a:t>
            </a:r>
            <a:r>
              <a:rPr lang="en-US" sz="2000" dirty="0" err="1">
                <a:solidFill>
                  <a:srgbClr val="74778C"/>
                </a:solidFill>
                <a:latin typeface="Century Gothic" panose="020B0502020202020204" pitchFamily="34" charset="0"/>
              </a:rPr>
              <a:t>output_str</a:t>
            </a:r>
            <a:r>
              <a:rPr lang="en-US" sz="2000" dirty="0">
                <a:solidFill>
                  <a:srgbClr val="74778C"/>
                </a:solidFill>
                <a:latin typeface="Century Gothic" panose="020B0502020202020204" pitchFamily="34" charset="0"/>
              </a:rPr>
              <a:t>)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7DBC6F85-86B6-5940-BAB2-511EC6FCE77B}"/>
              </a:ext>
            </a:extLst>
          </p:cNvPr>
          <p:cNvSpPr/>
          <p:nvPr/>
        </p:nvSpPr>
        <p:spPr>
          <a:xfrm>
            <a:off x="6425513" y="5432367"/>
            <a:ext cx="5288691" cy="855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b="1" dirty="0">
                <a:solidFill>
                  <a:srgbClr val="6ABAEC"/>
                </a:solidFill>
                <a:latin typeface="Century Gothic" panose="020B0502020202020204" pitchFamily="34" charset="0"/>
              </a:rPr>
              <a:t>Output:</a:t>
            </a:r>
            <a:endParaRPr lang="en-US" dirty="0">
              <a:solidFill>
                <a:srgbClr val="74778C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>
                <a:solidFill>
                  <a:srgbClr val="74778C"/>
                </a:solidFill>
                <a:latin typeface="Century Gothic" panose="020B0502020202020204" pitchFamily="34" charset="0"/>
              </a:rPr>
              <a:t>This is an example of string with punctuation</a:t>
            </a:r>
          </a:p>
        </p:txBody>
      </p:sp>
      <p:sp>
        <p:nvSpPr>
          <p:cNvPr id="9" name="Google Shape;252;p33"/>
          <p:cNvSpPr txBox="1"/>
          <p:nvPr/>
        </p:nvSpPr>
        <p:spPr>
          <a:xfrm>
            <a:off x="1758660" y="49428"/>
            <a:ext cx="8349168" cy="180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5000"/>
            </a:pPr>
            <a:r>
              <a:rPr lang="en-US" sz="54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NLP</a:t>
            </a:r>
            <a:endParaRPr lang="ru-RU" sz="54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  <a:p>
            <a:pPr lvl="0">
              <a:lnSpc>
                <a:spcPct val="90000"/>
              </a:lnSpc>
              <a:buClr>
                <a:schemeClr val="lt1"/>
              </a:buClr>
              <a:buSzPts val="5000"/>
            </a:pPr>
            <a:r>
              <a:rPr lang="en-US" sz="32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Example text preprocessing: remove punctuation</a:t>
            </a:r>
          </a:p>
        </p:txBody>
      </p:sp>
    </p:spTree>
    <p:extLst>
      <p:ext uri="{BB962C8B-B14F-4D97-AF65-F5344CB8AC3E}">
        <p14:creationId xmlns:p14="http://schemas.microsoft.com/office/powerpoint/2010/main" val="99790675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4591</TotalTime>
  <Words>1396</Words>
  <Application>Microsoft Macintosh PowerPoint</Application>
  <PresentationFormat>Широкоэкранный</PresentationFormat>
  <Paragraphs>220</Paragraphs>
  <Slides>26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Century Gothic</vt:lpstr>
      <vt:lpstr>Times</vt:lpstr>
      <vt:lpstr>Verdana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 Language Processing</dc:title>
  <dc:creator>Дмитрий Ермолов</dc:creator>
  <cp:lastModifiedBy>Дмитрий Ермолов</cp:lastModifiedBy>
  <cp:revision>57</cp:revision>
  <dcterms:created xsi:type="dcterms:W3CDTF">2019-07-12T11:55:36Z</dcterms:created>
  <dcterms:modified xsi:type="dcterms:W3CDTF">2019-09-25T08:34:04Z</dcterms:modified>
</cp:coreProperties>
</file>